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29"/>
  </p:notesMasterIdLst>
  <p:sldIdLst>
    <p:sldId id="322" r:id="rId3"/>
    <p:sldId id="417" r:id="rId4"/>
    <p:sldId id="394" r:id="rId5"/>
    <p:sldId id="395" r:id="rId6"/>
    <p:sldId id="396" r:id="rId7"/>
    <p:sldId id="397" r:id="rId8"/>
    <p:sldId id="398" r:id="rId9"/>
    <p:sldId id="399" r:id="rId10"/>
    <p:sldId id="400" r:id="rId11"/>
    <p:sldId id="401" r:id="rId12"/>
    <p:sldId id="402" r:id="rId13"/>
    <p:sldId id="403" r:id="rId14"/>
    <p:sldId id="404" r:id="rId15"/>
    <p:sldId id="405" r:id="rId16"/>
    <p:sldId id="406" r:id="rId17"/>
    <p:sldId id="407" r:id="rId18"/>
    <p:sldId id="408" r:id="rId19"/>
    <p:sldId id="409" r:id="rId20"/>
    <p:sldId id="410" r:id="rId21"/>
    <p:sldId id="411" r:id="rId22"/>
    <p:sldId id="412" r:id="rId23"/>
    <p:sldId id="413" r:id="rId24"/>
    <p:sldId id="414" r:id="rId25"/>
    <p:sldId id="415" r:id="rId26"/>
    <p:sldId id="418" r:id="rId27"/>
    <p:sldId id="416" r:id="rId28"/>
  </p:sldIdLst>
  <p:sldSz cx="12192000" cy="6858000"/>
  <p:notesSz cx="6858000" cy="9144000"/>
  <p:embeddedFontLst>
    <p:embeddedFont>
      <p:font typeface="FlandersArtSans-Bold" panose="020B0604020202020204" charset="0"/>
      <p:bold r:id="rId30"/>
    </p:embeddedFont>
    <p:embeddedFont>
      <p:font typeface="Lucida Console" panose="020B0609040504020204" pitchFamily="49" charset="0"/>
      <p:regular r:id="rId31"/>
    </p:embeddedFont>
    <p:embeddedFont>
      <p:font typeface="Helvetica Neue" panose="020B0604020202020204" charset="0"/>
      <p:regular r:id="rId32"/>
      <p:bold r:id="rId33"/>
      <p:italic r:id="rId34"/>
      <p:boldItalic r:id="rId35"/>
    </p:embeddedFont>
    <p:embeddedFont>
      <p:font typeface="Rockwell" panose="020B0604020202020204" charset="0"/>
      <p:regular r:id="rId36"/>
      <p:bold r:id="rId37"/>
      <p:italic r:id="rId38"/>
      <p:boldItalic r:id="rId39"/>
    </p:embeddedFont>
    <p:embeddedFont>
      <p:font typeface="FlandersArtSans-Medium" panose="020B0604020202020204" charset="0"/>
      <p:regular r:id="rId40"/>
    </p:embeddedFont>
    <p:embeddedFont>
      <p:font typeface="Courier MonoThai" panose="02070309020205020404" pitchFamily="49" charset="0"/>
      <p:regular r:id="rId41"/>
    </p:embeddedFont>
    <p:embeddedFont>
      <p:font typeface="FlandersArtSerif-Bold" panose="020B0604020202020204" charset="0"/>
      <p:bold r:id="rId42"/>
    </p:embeddedFont>
    <p:embeddedFont>
      <p:font typeface="FlandersArtSans-Regular" panose="020B0604020202020204" charset="0"/>
      <p:regular r:id="rId43"/>
    </p:embeddedFont>
    <p:embeddedFont>
      <p:font typeface="Calibri" panose="020F0502020204030204" pitchFamily="34" charset="0"/>
      <p:regular r:id="rId44"/>
      <p:bold r:id="rId45"/>
      <p:italic r:id="rId46"/>
      <p:boldItalic r:id="rId47"/>
    </p:embeddedFont>
    <p:embeddedFont>
      <p:font typeface="FlandersArtSans-Light"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 id="1" name="Sarah Carron" initials="SC" lastIdx="2" clrIdx="1">
    <p:extLst>
      <p:ext uri="{19B8F6BF-5375-455C-9EA6-DF929625EA0E}">
        <p15:presenceInfo xmlns:p15="http://schemas.microsoft.com/office/powerpoint/2012/main" userId="S-1-5-21-1471047708-1026687513-316617838-363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CC259208-23E7-489C-A719-25BB484D5EF2}">
  <a:tblStyle styleId="{CC259208-23E7-489C-A719-25BB484D5EF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649" autoAdjust="0"/>
  </p:normalViewPr>
  <p:slideViewPr>
    <p:cSldViewPr snapToGrid="0">
      <p:cViewPr varScale="1">
        <p:scale>
          <a:sx n="63" d="100"/>
          <a:sy n="63" d="100"/>
        </p:scale>
        <p:origin x="142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1pPr>
            <a:lvl2pPr marL="457200" marR="0" lvl="1"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2pPr>
            <a:lvl3pPr marL="914400" marR="0" lvl="2"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3pPr>
            <a:lvl4pPr marL="1371600" marR="0" lvl="3"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4pPr>
            <a:lvl5pPr marL="1828800" marR="0" lvl="4"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5pPr>
            <a:lvl6pPr marL="2286000" marR="0" lvl="5"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6pPr>
            <a:lvl7pPr marL="2743200" marR="0" lvl="6"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7pPr>
            <a:lvl8pPr marL="3200400" marR="0" lvl="7"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8pPr>
            <a:lvl9pPr marL="3657600" marR="0" lvl="8"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a:solidFill>
                  <a:schemeClr val="dk1"/>
                </a:solidFill>
                <a:latin typeface="Calibri"/>
                <a:ea typeface="Calibri"/>
                <a:cs typeface="Calibri"/>
                <a:sym typeface="Calibri"/>
              </a:rPr>
              <a:t>‹#›</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52606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d.erfgoed.net/erfgoedobjecten/10328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0" name="Shape 100"/>
          <p:cNvSpPr txBox="1">
            <a:spLocks noGrp="1"/>
          </p:cNvSpPr>
          <p:nvPr>
            <p:ph type="body" idx="1"/>
          </p:nvPr>
        </p:nvSpPr>
        <p:spPr>
          <a:xfrm>
            <a:off x="914400" y="4343400"/>
            <a:ext cx="5029199" cy="4114800"/>
          </a:xfrm>
          <a:prstGeom prst="rect">
            <a:avLst/>
          </a:prstGeom>
          <a:noFill/>
          <a:ln>
            <a:noFill/>
          </a:ln>
        </p:spPr>
        <p:txBody>
          <a:bodyPr wrap="square" lIns="91425" tIns="45700" rIns="91425" bIns="45700" anchor="t" anchorCtr="0">
            <a:noAutofit/>
          </a:bodyPr>
          <a:lstStyle/>
          <a:p>
            <a:pPr marL="0" marR="0" lvl="0" indent="-34925" algn="l" rtl="0">
              <a:lnSpc>
                <a:spcPct val="117999"/>
              </a:lnSpc>
              <a:spcBef>
                <a:spcPts val="0"/>
              </a:spcBef>
              <a:buClr>
                <a:schemeClr val="dk1"/>
              </a:buClr>
              <a:buSzPct val="25000"/>
              <a:buFont typeface="Calibri"/>
              <a:buNone/>
            </a:pPr>
            <a:endParaRPr sz="22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76942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Verplicht “patroon” voor opbouw van URI: </a:t>
            </a:r>
          </a:p>
          <a:p>
            <a:pPr marL="360000"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i="1" dirty="0"/>
              <a:t>http(s)://{domein}/{type}/{concept}(/{referentie})*</a:t>
            </a:r>
          </a:p>
          <a:p>
            <a:pPr marL="360000"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sz="1200" b="0" i="0" dirty="0">
                <a:latin typeface="Rockwell" panose="02060603020205020403" pitchFamily="18" charset="0"/>
              </a:rPr>
              <a:t>Alle componenten van de </a:t>
            </a:r>
            <a:r>
              <a:rPr lang="nl-BE" sz="1200" b="0" i="0" dirty="0" err="1">
                <a:latin typeface="Rockwell" panose="02060603020205020403" pitchFamily="18" charset="0"/>
              </a:rPr>
              <a:t>namespace</a:t>
            </a:r>
            <a:r>
              <a:rPr lang="nl-BE" sz="1200" b="1" i="1" dirty="0">
                <a:latin typeface="Rockwell" panose="02060603020205020403" pitchFamily="18" charset="0"/>
              </a:rPr>
              <a:t>: http(s)://{domein}/{type}/{concept}</a:t>
            </a:r>
            <a:r>
              <a:rPr lang="nl-BE" sz="1200" b="0" i="1" baseline="0" dirty="0">
                <a:latin typeface="Rockwell" panose="02060603020205020403" pitchFamily="18" charset="0"/>
              </a:rPr>
              <a:t> zijn verplichte componenten</a:t>
            </a:r>
          </a:p>
          <a:p>
            <a:pPr marL="360000"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sz="1200" b="0" i="1" baseline="0" dirty="0">
                <a:latin typeface="Rockwell" panose="02060603020205020403" pitchFamily="18" charset="0"/>
              </a:rPr>
              <a:t>referentie is NIET verplicht.</a:t>
            </a:r>
            <a:endParaRPr lang="nl-BE" i="1" dirty="0"/>
          </a:p>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endParaRPr lang="nl-BE" dirty="0"/>
          </a:p>
          <a:p>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15</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545386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je moet garanderen dat de in de URI gebruikte domeinnaam zal blijven bestaan.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De domeinnaam, eventuele </a:t>
            </a:r>
            <a:r>
              <a:rPr lang="nl-BE" dirty="0" err="1"/>
              <a:t>subdomein</a:t>
            </a:r>
            <a:r>
              <a:rPr lang="nl-BE" dirty="0"/>
              <a:t>-namen, maar bij uitbreiding alle “termen” die gebruikt worden in een URI moeten </a:t>
            </a:r>
            <a:r>
              <a:rPr lang="nl-BE" dirty="0" err="1"/>
              <a:t>tbv</a:t>
            </a:r>
            <a:r>
              <a:rPr lang="nl-BE" dirty="0"/>
              <a:t> persistentie, </a:t>
            </a:r>
            <a:r>
              <a:rPr lang="nl-BE" b="1" dirty="0"/>
              <a:t>onafhankelijk van organisatie, product, merk en tijd zijn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1" dirty="0" err="1"/>
              <a:t>Cfr</a:t>
            </a:r>
            <a:r>
              <a:rPr lang="nl-BE" b="1" dirty="0"/>
              <a:t> </a:t>
            </a:r>
            <a:r>
              <a:rPr lang="nl-BE" b="1" dirty="0" err="1"/>
              <a:t>Avoid</a:t>
            </a:r>
            <a:r>
              <a:rPr lang="nl-BE" b="1" dirty="0"/>
              <a:t> </a:t>
            </a:r>
            <a:r>
              <a:rPr lang="nl-BE" b="1" dirty="0" err="1"/>
              <a:t>stating</a:t>
            </a:r>
            <a:r>
              <a:rPr lang="nl-BE" b="1" dirty="0"/>
              <a:t> </a:t>
            </a:r>
            <a:r>
              <a:rPr lang="nl-BE" b="1" dirty="0" err="1"/>
              <a:t>ownership</a:t>
            </a:r>
            <a:r>
              <a:rPr lang="nl-BE" b="1" dirty="0"/>
              <a:t>: </a:t>
            </a:r>
            <a:r>
              <a:rPr lang="en-US" dirty="0"/>
              <a:t>The URI template does not include the name of the </a:t>
            </a:r>
            <a:r>
              <a:rPr lang="en-US" dirty="0" err="1"/>
              <a:t>organisation</a:t>
            </a:r>
            <a:r>
              <a:rPr lang="en-US" dirty="0"/>
              <a:t> or project that minted the URI. This makes it much less susceptible to change, should the project end or the organization be merged or renamed.</a:t>
            </a:r>
            <a:endParaRPr lang="nl-BE" b="1"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16</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3853320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buFont typeface="Arial" panose="020B0604020202020204" pitchFamily="34" charset="0"/>
              <a:buChar char="•"/>
            </a:pPr>
            <a:r>
              <a:rPr lang="nl-BE" dirty="0"/>
              <a:t>Onderdeel {type} kan slechts één van volgende drie waarden aannemen:	</a:t>
            </a:r>
          </a:p>
          <a:p>
            <a:pPr lvl="1">
              <a:spcBef>
                <a:spcPts val="600"/>
              </a:spcBef>
              <a:buFont typeface="FlandersArtSans-Regular" panose="00000500000000000000" pitchFamily="2" charset="0"/>
              <a:buChar char="&gt;"/>
            </a:pPr>
            <a:r>
              <a:rPr lang="nl-BE" sz="2200" dirty="0"/>
              <a:t>“</a:t>
            </a:r>
            <a:r>
              <a:rPr lang="nl-BE" sz="2200" b="1" dirty="0" err="1"/>
              <a:t>id</a:t>
            </a:r>
            <a:r>
              <a:rPr lang="nl-BE" sz="2200" dirty="0"/>
              <a:t>”: het eigenlijke object/concept</a:t>
            </a:r>
          </a:p>
          <a:p>
            <a:pPr lvl="1">
              <a:spcBef>
                <a:spcPts val="600"/>
              </a:spcBef>
              <a:buFont typeface="FlandersArtSans-Regular" panose="00000500000000000000" pitchFamily="2" charset="0"/>
              <a:buChar char="&gt;"/>
            </a:pPr>
            <a:r>
              <a:rPr lang="nl-BE" sz="2200" dirty="0"/>
              <a:t>“</a:t>
            </a:r>
            <a:r>
              <a:rPr lang="nl-BE" sz="2200" b="1" dirty="0" err="1"/>
              <a:t>doc</a:t>
            </a:r>
            <a:r>
              <a:rPr lang="nl-BE" sz="2200" dirty="0"/>
              <a:t>”: digitale of web-representatie</a:t>
            </a:r>
          </a:p>
          <a:p>
            <a:pPr lvl="1">
              <a:spcBef>
                <a:spcPts val="600"/>
              </a:spcBef>
              <a:buFont typeface="FlandersArtSans-Regular" panose="00000500000000000000" pitchFamily="2" charset="0"/>
              <a:buChar char="&gt;"/>
            </a:pPr>
            <a:r>
              <a:rPr lang="nl-BE" sz="2200" dirty="0"/>
              <a:t>“</a:t>
            </a:r>
            <a:r>
              <a:rPr lang="nl-BE" sz="2200" b="1" dirty="0"/>
              <a:t>ns</a:t>
            </a:r>
            <a:r>
              <a:rPr lang="nl-BE" sz="2200" dirty="0"/>
              <a:t>”: term die behoort tot een vocabularium/ontologie</a:t>
            </a:r>
          </a:p>
          <a:p>
            <a:pPr lvl="0">
              <a:spcBef>
                <a:spcPts val="600"/>
              </a:spcBef>
              <a:buFont typeface="FlandersArtSans-Regular" panose="00000500000000000000" pitchFamily="2" charset="0"/>
              <a:buChar char="&gt;"/>
            </a:pPr>
            <a:r>
              <a:rPr lang="nl-BE" sz="2200" dirty="0"/>
              <a:t>Van</a:t>
            </a:r>
            <a:r>
              <a:rPr lang="nl-BE" sz="2200" baseline="0" dirty="0"/>
              <a:t> deze waarden zijn een andere regels afhankelijk/</a:t>
            </a:r>
            <a:endParaRPr lang="nl-BE" sz="2200"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17</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1875838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Voorzie een 303-doorverwijzing van “</a:t>
            </a:r>
            <a:r>
              <a:rPr lang="nl-BE" dirty="0" err="1"/>
              <a:t>id</a:t>
            </a:r>
            <a:r>
              <a:rPr lang="nl-BE" dirty="0"/>
              <a:t>”-URI naar een gelijkvormige “</a:t>
            </a:r>
            <a:r>
              <a:rPr lang="nl-BE" dirty="0" err="1"/>
              <a:t>doc</a:t>
            </a:r>
            <a:r>
              <a:rPr lang="nl-BE" dirty="0"/>
              <a:t>”-URI </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Als iemand een </a:t>
            </a:r>
            <a:r>
              <a:rPr lang="nl-BE" dirty="0" err="1"/>
              <a:t>id</a:t>
            </a:r>
            <a:r>
              <a:rPr lang="nl-BE" dirty="0"/>
              <a:t>-URI</a:t>
            </a:r>
            <a:r>
              <a:rPr lang="nl-BE" baseline="0" dirty="0"/>
              <a:t> opvraagt van een niet-informatie-resource (een werkelijk ding), verwijs dan door naar de </a:t>
            </a:r>
            <a:r>
              <a:rPr lang="nl-BE" baseline="0" dirty="0" err="1"/>
              <a:t>doc</a:t>
            </a:r>
            <a:r>
              <a:rPr lang="nl-BE" baseline="0" dirty="0"/>
              <a:t>-URI (adres van een document met info over het werkelijk ding)</a:t>
            </a: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De oplossing voor dit probleem waarbij naar een </a:t>
            </a:r>
            <a:r>
              <a:rPr lang="nl-BE" dirty="0" err="1"/>
              <a:t>id</a:t>
            </a:r>
            <a:r>
              <a:rPr lang="nl-BE" dirty="0"/>
              <a:t>-URI wordt verwezen </a:t>
            </a:r>
            <a:r>
              <a:rPr lang="nl-BE" dirty="0" err="1"/>
              <a:t>ahv</a:t>
            </a:r>
            <a:r>
              <a:rPr lang="nl-BE" dirty="0"/>
              <a:t> een </a:t>
            </a:r>
            <a:r>
              <a:rPr lang="nl-BE" dirty="0" err="1"/>
              <a:t>id</a:t>
            </a:r>
            <a:r>
              <a:rPr lang="nl-BE" dirty="0"/>
              <a:t>-fragment-</a:t>
            </a:r>
            <a:r>
              <a:rPr lang="nl-BE" dirty="0" err="1"/>
              <a:t>identifier</a:t>
            </a:r>
            <a:r>
              <a:rPr lang="nl-BE" dirty="0"/>
              <a:t> (#</a:t>
            </a:r>
            <a:r>
              <a:rPr lang="nl-BE" dirty="0" err="1"/>
              <a:t>id</a:t>
            </a:r>
            <a:r>
              <a:rPr lang="nl-BE" dirty="0"/>
              <a:t>) </a:t>
            </a:r>
            <a:r>
              <a:rPr lang="nl-BE" b="1" dirty="0"/>
              <a:t>moet worden </a:t>
            </a:r>
            <a:r>
              <a:rPr lang="nl-BE" b="1" baseline="0" dirty="0"/>
              <a:t>vermeden </a:t>
            </a:r>
            <a:r>
              <a:rPr lang="nl-BE" baseline="0" dirty="0"/>
              <a:t>(in regel met ISA-document)</a:t>
            </a:r>
          </a:p>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18</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1631050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Gebruik #&lt;term&gt; alleen bij URI’s van type ns (fragment-</a:t>
            </a:r>
            <a:r>
              <a:rPr lang="nl-BE" dirty="0" err="1"/>
              <a:t>identifier</a:t>
            </a:r>
            <a:r>
              <a:rPr lang="nl-BE" dirty="0"/>
              <a:t> die verwijst naar een onderdeel van een</a:t>
            </a:r>
            <a:r>
              <a:rPr lang="nl-BE" baseline="0" dirty="0"/>
              <a:t> </a:t>
            </a:r>
            <a:r>
              <a:rPr lang="nl-BE" baseline="0" dirty="0" err="1"/>
              <a:t>namespace</a:t>
            </a:r>
            <a:r>
              <a:rPr lang="nl-BE" baseline="0" dirty="0"/>
              <a:t>); om </a:t>
            </a:r>
            <a:r>
              <a:rPr lang="nl-BE" baseline="0" dirty="0" err="1"/>
              <a:t>bvb</a:t>
            </a:r>
            <a:r>
              <a:rPr lang="nl-BE" baseline="0" dirty="0"/>
              <a:t> te verwijzen naar een specifieke term in een vocabularium dat op een bepaalde URI staat.</a:t>
            </a: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19</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3807537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Termen voor {concept} worden vastgesteld op niveau van domein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Organisatie</a:t>
            </a:r>
            <a:r>
              <a:rPr lang="nl-BE" baseline="0" dirty="0"/>
              <a:t> van beheer van concept-termen op niveau van het domein is aangewezen, om wildgroei/oneigenlijk gebruik gebruik van die termen te vermijden.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baseline="0"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err="1"/>
              <a:t>Note</a:t>
            </a:r>
            <a:r>
              <a:rPr lang="nl-BE" baseline="0" dirty="0"/>
              <a:t>: standaard is geen unieke plaatsbepaling voor 1 bepaald object (bv. “gebouw’ kan niet enkel in data.vlaanderen.be gedaan worden maar ook op andere plaatsen) – daar moeten afspraken rond gemaakt worden en een wakend oog gehouden worden. </a:t>
            </a:r>
            <a:br>
              <a:rPr lang="nl-BE" baseline="0" dirty="0"/>
            </a:br>
            <a:r>
              <a:rPr lang="nl-BE" baseline="0" dirty="0"/>
              <a:t>Om te vermijden dat we geen parallelle identificatie hebben! (Geen globale unieke </a:t>
            </a:r>
            <a:r>
              <a:rPr lang="nl-BE" baseline="0" dirty="0" err="1"/>
              <a:t>space</a:t>
            </a:r>
            <a:r>
              <a:rPr lang="nl-BE" baseline="0" dirty="0"/>
              <a:t>)</a:t>
            </a: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20</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3828219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De (/{referentie})* als onderdeel van het URI-patroon refereert naar één bepaalde resource. </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Het {referentie} element kan meermaals voorkomen om een hiërarchische structuur te vormen.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Een {referentie} kan ingevuld worden op twee verschillende manieren: {referentie-basis} OF {referentie-basis}/{referentie-versie}. </a:t>
            </a:r>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21</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85602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het URI-standaard-document is een checklist toegevoegd</a:t>
            </a:r>
            <a:r>
              <a:rPr lang="nl-BE" baseline="0" dirty="0"/>
              <a:t> </a:t>
            </a:r>
            <a:r>
              <a:rPr lang="nl-BE" baseline="0" dirty="0" err="1"/>
              <a:t>ahv</a:t>
            </a:r>
            <a:r>
              <a:rPr lang="nl-BE" baseline="0" dirty="0"/>
              <a:t> waarvan iemand kan evalueren of zijn </a:t>
            </a:r>
            <a:r>
              <a:rPr lang="nl-BE" baseline="0" dirty="0" err="1"/>
              <a:t>URI’s</a:t>
            </a:r>
            <a:r>
              <a:rPr lang="nl-BE" baseline="0" dirty="0"/>
              <a:t> aan de Vlaamse URI-standaard voldoen.</a:t>
            </a:r>
          </a:p>
          <a:p>
            <a:endParaRPr lang="nl-BE" dirty="0"/>
          </a:p>
        </p:txBody>
      </p:sp>
      <p:sp>
        <p:nvSpPr>
          <p:cNvPr id="4" name="Tijdelijke aanduiding voor dianumm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22</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2026016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23</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1812349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24</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4102500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100000"/>
              <a:buFont typeface="Calibri"/>
              <a:buNone/>
              <a:tabLst/>
              <a:defRPr/>
            </a:pPr>
            <a:r>
              <a:rPr lang="nl-BE" dirty="0"/>
              <a:t>Opmerking Bert:</a:t>
            </a:r>
          </a:p>
          <a:p>
            <a:pPr marL="0" marR="0" lvl="0" indent="0" algn="l" defTabSz="914400" rtl="0" eaLnBrk="1" fontAlgn="auto" latinLnBrk="0" hangingPunct="1">
              <a:lnSpc>
                <a:spcPct val="100000"/>
              </a:lnSpc>
              <a:spcBef>
                <a:spcPts val="0"/>
              </a:spcBef>
              <a:spcAft>
                <a:spcPts val="0"/>
              </a:spcAft>
              <a:buClr>
                <a:schemeClr val="dk1"/>
              </a:buClr>
              <a:buSzPct val="100000"/>
              <a:buFont typeface="Calibri"/>
              <a:buNone/>
              <a:tabLst/>
              <a:defRPr/>
            </a:pPr>
            <a:r>
              <a:rPr lang="nl-BE" dirty="0"/>
              <a:t>Voorbeelden hier allemaal AIV,</a:t>
            </a:r>
            <a:r>
              <a:rPr lang="nl-BE" baseline="0" dirty="0"/>
              <a:t> maar er zijn nog anderen die dit ook doen.</a:t>
            </a:r>
            <a:r>
              <a:rPr lang="nl-BE" dirty="0"/>
              <a:t/>
            </a:r>
            <a:br>
              <a:rPr lang="nl-BE" dirty="0"/>
            </a:br>
            <a:r>
              <a:rPr lang="nl-BE" dirty="0"/>
              <a:t>Voorbeeld</a:t>
            </a:r>
            <a:r>
              <a:rPr lang="nl-BE" baseline="0" dirty="0"/>
              <a:t> van Erfgoed – zij doen het anders maar is ook juist</a:t>
            </a:r>
          </a:p>
          <a:p>
            <a:pPr marL="0" marR="0" lvl="0" indent="0" algn="l" defTabSz="914400" rtl="0" eaLnBrk="1" fontAlgn="auto" latinLnBrk="0" hangingPunct="1">
              <a:lnSpc>
                <a:spcPct val="100000"/>
              </a:lnSpc>
              <a:spcBef>
                <a:spcPts val="0"/>
              </a:spcBef>
              <a:spcAft>
                <a:spcPts val="0"/>
              </a:spcAft>
              <a:buClr>
                <a:schemeClr val="dk1"/>
              </a:buClr>
              <a:buSzPct val="100000"/>
              <a:buNone/>
              <a:tabLst/>
              <a:defRPr/>
            </a:pPr>
            <a:endParaRPr lang="nl-BE" baseline="0" dirty="0"/>
          </a:p>
          <a:p>
            <a:pPr marL="0" indent="0">
              <a:buNone/>
            </a:pPr>
            <a:r>
              <a:rPr lang="nl-NL" sz="1200" b="0" i="0" u="none" strike="noStrike" kern="1200" cap="none" dirty="0">
                <a:solidFill>
                  <a:schemeClr val="dk1"/>
                </a:solidFill>
                <a:effectLst/>
                <a:latin typeface="Calibri"/>
                <a:ea typeface="Calibri"/>
                <a:cs typeface="Calibri"/>
                <a:sym typeface="Calibri"/>
              </a:rPr>
              <a:t>Ter staving dat andere organisaties ook </a:t>
            </a:r>
            <a:r>
              <a:rPr lang="nl-NL" sz="1200" b="0" i="0" u="none" strike="noStrike" kern="1200" cap="none" dirty="0" err="1">
                <a:solidFill>
                  <a:schemeClr val="dk1"/>
                </a:solidFill>
                <a:effectLst/>
                <a:latin typeface="Calibri"/>
                <a:ea typeface="Calibri"/>
                <a:cs typeface="Calibri"/>
                <a:sym typeface="Calibri"/>
              </a:rPr>
              <a:t>URIs</a:t>
            </a:r>
            <a:r>
              <a:rPr lang="nl-NL" sz="1200" b="0" i="0" u="none" strike="noStrike" kern="1200" cap="none" dirty="0">
                <a:solidFill>
                  <a:schemeClr val="dk1"/>
                </a:solidFill>
                <a:effectLst/>
                <a:latin typeface="Calibri"/>
                <a:ea typeface="Calibri"/>
                <a:cs typeface="Calibri"/>
                <a:sym typeface="Calibri"/>
              </a:rPr>
              <a:t> hebben: Maria Hendrikaplein als erfgoed object.</a:t>
            </a:r>
          </a:p>
          <a:p>
            <a:pPr marL="0" indent="0">
              <a:buNone/>
            </a:pPr>
            <a:r>
              <a:rPr lang="nl-NL" sz="1200" b="0" i="0" u="none" strike="noStrike" kern="1200" cap="none" dirty="0">
                <a:solidFill>
                  <a:schemeClr val="dk1"/>
                </a:solidFill>
                <a:effectLst/>
                <a:latin typeface="Calibri"/>
                <a:ea typeface="Calibri"/>
                <a:cs typeface="Calibri"/>
                <a:sym typeface="Calibri"/>
                <a:hlinkClick r:id="rId3"/>
              </a:rPr>
              <a:t>https://id.erfgoed.net/erfgoedobjecten/103280</a:t>
            </a:r>
            <a:endParaRPr lang="nl-NL" sz="1200" b="0" i="0" u="none" strike="noStrike" kern="1200"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ct val="100000"/>
              <a:buFont typeface="Calibri"/>
              <a:buNone/>
              <a:tabLst/>
              <a:defRPr/>
            </a:pPr>
            <a:endParaRPr lang="nl-BE" dirty="0"/>
          </a:p>
          <a:p>
            <a:pPr marL="0" indent="0">
              <a:buNone/>
            </a:pPr>
            <a:endParaRPr lang="nl-BE"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smtClean="0">
                <a:solidFill>
                  <a:schemeClr val="dk1"/>
                </a:solidFill>
                <a:latin typeface="Calibri"/>
                <a:ea typeface="Calibri"/>
                <a:cs typeface="Calibri"/>
                <a:sym typeface="Calibri"/>
              </a:rPr>
              <a:t>7</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550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smtClean="0">
                <a:solidFill>
                  <a:schemeClr val="dk1"/>
                </a:solidFill>
                <a:latin typeface="Calibri"/>
                <a:ea typeface="Calibri"/>
                <a:cs typeface="Calibri"/>
                <a:sym typeface="Calibri"/>
              </a:rPr>
              <a:t>8</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6540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Tx/>
              <a:buFont typeface="Arial" panose="020B0604020202020204" pitchFamily="34" charset="0"/>
              <a:buNone/>
            </a:pPr>
            <a:r>
              <a:rPr lang="nl-BE" b="0" dirty="0"/>
              <a:t>Vrij</a:t>
            </a:r>
            <a:r>
              <a:rPr lang="nl-BE" b="0" baseline="0" dirty="0"/>
              <a:t> snel na de start van dit project bleek dat het nodig was om een onderscheid te maken tussen een aantal regels die door iedereen kunnen toegepast worden, en regels (o.a. toepassing van generieke regels) die op een bepaald domein moeten/kunnen toegepast worden (“</a:t>
            </a:r>
            <a:r>
              <a:rPr lang="nl-BE" b="0" baseline="0" dirty="0" err="1"/>
              <a:t>beheersniveau</a:t>
            </a:r>
            <a:r>
              <a:rPr lang="nl-BE" b="0" baseline="0" dirty="0"/>
              <a:t>”).</a:t>
            </a:r>
          </a:p>
          <a:p>
            <a:pPr marL="0" indent="0">
              <a:buClrTx/>
              <a:buFont typeface="Arial" panose="020B0604020202020204" pitchFamily="34" charset="0"/>
              <a:buNone/>
            </a:pPr>
            <a:r>
              <a:rPr lang="nl-BE" b="0" baseline="0" dirty="0"/>
              <a:t>Een motivatie was ook de decentrale opvatting over het aanbieden van </a:t>
            </a:r>
            <a:r>
              <a:rPr lang="nl-BE" b="0" baseline="0" dirty="0" err="1"/>
              <a:t>URI’s</a:t>
            </a:r>
            <a:r>
              <a:rPr lang="nl-BE" b="0" baseline="0" dirty="0"/>
              <a:t> (“ik biedt mijn </a:t>
            </a:r>
            <a:r>
              <a:rPr lang="nl-BE" b="0" baseline="0" dirty="0" err="1"/>
              <a:t>URI’s</a:t>
            </a:r>
            <a:r>
              <a:rPr lang="nl-BE" b="0" baseline="0" dirty="0"/>
              <a:t> aan op mijn domein”) </a:t>
            </a:r>
          </a:p>
          <a:p>
            <a:pPr marL="0" indent="0">
              <a:buClrTx/>
              <a:buFont typeface="Arial" panose="020B0604020202020204" pitchFamily="34" charset="0"/>
              <a:buNone/>
            </a:pPr>
            <a:endParaRPr lang="nl-BE" b="0" baseline="0" dirty="0"/>
          </a:p>
          <a:p>
            <a:pPr marL="0" indent="0">
              <a:buClrTx/>
              <a:buFont typeface="Arial" panose="020B0604020202020204" pitchFamily="34" charset="0"/>
              <a:buNone/>
            </a:pPr>
            <a:r>
              <a:rPr lang="nl-BE" b="0" baseline="0" dirty="0"/>
              <a:t>Gevolg is dat we begonnen spreken van een URI-standaard enerzijds en URI-richtlijnen voor het domein </a:t>
            </a:r>
            <a:r>
              <a:rPr lang="nl-BE" b="1" baseline="0" dirty="0"/>
              <a:t>data.vlaanderen.be, </a:t>
            </a:r>
            <a:r>
              <a:rPr lang="nl-BE" b="0" baseline="0" dirty="0"/>
              <a:t>anderzijds. </a:t>
            </a:r>
            <a:endParaRPr lang="nl-BE" b="0" dirty="0"/>
          </a:p>
          <a:p>
            <a:pPr marL="0" indent="0">
              <a:buClrTx/>
              <a:buFont typeface="Arial" panose="020B0604020202020204" pitchFamily="34" charset="0"/>
              <a:buNone/>
            </a:pPr>
            <a:r>
              <a:rPr lang="nl-BE" b="0" dirty="0"/>
              <a:t>Gevolg: Twee documenten, waarvan het tweede</a:t>
            </a:r>
            <a:r>
              <a:rPr lang="nl-BE" b="0" baseline="0" dirty="0"/>
              <a:t> geen standaard is, maar een voorbeeld (referentie-implementatie) is van de toepassing van de Vlaamse URI-standaard.</a:t>
            </a:r>
            <a:endParaRPr lang="nl-BE" b="0" dirty="0"/>
          </a:p>
          <a:p>
            <a:pPr marL="0" indent="0">
              <a:buClrTx/>
              <a:buFont typeface="Arial" panose="020B0604020202020204" pitchFamily="34" charset="0"/>
              <a:buNone/>
            </a:pPr>
            <a:endParaRPr lang="nl-BE" b="0" baseline="0"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9</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175109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BE" sz="1200" b="0" dirty="0">
                <a:uFillTx/>
                <a:latin typeface="FlandersArtSerif-Bold" panose="00000800000000000000" pitchFamily="2" charset="0"/>
              </a:rPr>
              <a:t>Vlaamse URI-standaard voor data gaat verder op “10 Rules </a:t>
            </a:r>
            <a:r>
              <a:rPr lang="nl-BE" sz="1200" b="0" dirty="0" err="1">
                <a:uFillTx/>
                <a:latin typeface="FlandersArtSerif-Bold" panose="00000800000000000000" pitchFamily="2" charset="0"/>
              </a:rPr>
              <a:t>for</a:t>
            </a:r>
            <a:r>
              <a:rPr lang="nl-BE" sz="1200" b="0" dirty="0">
                <a:uFillTx/>
                <a:latin typeface="FlandersArtSerif-Bold" panose="00000800000000000000" pitchFamily="2" charset="0"/>
              </a:rPr>
              <a:t> Persistent </a:t>
            </a:r>
            <a:r>
              <a:rPr lang="nl-BE" sz="1200" b="0" dirty="0" err="1">
                <a:uFillTx/>
                <a:latin typeface="FlandersArtSerif-Bold" panose="00000800000000000000" pitchFamily="2" charset="0"/>
              </a:rPr>
              <a:t>URIs</a:t>
            </a:r>
            <a:r>
              <a:rPr lang="nl-BE" sz="1200" b="0" dirty="0">
                <a:uFillTx/>
                <a:latin typeface="FlandersArtSerif-Bold" panose="00000800000000000000" pitchFamily="2" charset="0"/>
              </a:rPr>
              <a:t>”</a:t>
            </a:r>
          </a:p>
          <a:p>
            <a:pPr marL="0" indent="0">
              <a:buNone/>
            </a:pPr>
            <a:endParaRPr lang="nl-BE" sz="1200" b="1" dirty="0">
              <a:uFillTx/>
              <a:latin typeface="FlandersArtSerif-Bold" panose="00000800000000000000" pitchFamily="2" charset="0"/>
            </a:endParaRPr>
          </a:p>
          <a:p>
            <a:pPr marL="0" indent="0">
              <a:buNone/>
            </a:pPr>
            <a:r>
              <a:rPr lang="nl-BE" sz="1200" b="1" dirty="0">
                <a:uFillTx/>
                <a:latin typeface="FlandersArtSerif-Bold" panose="00000800000000000000" pitchFamily="2" charset="0"/>
              </a:rPr>
              <a:t>ISA </a:t>
            </a:r>
            <a:r>
              <a:rPr lang="en-US" sz="1200" b="1" dirty="0">
                <a:uFillTx/>
                <a:latin typeface="FlandersArtSerif-Bold" panose="00000800000000000000" pitchFamily="2" charset="0"/>
              </a:rPr>
              <a:t>Study on persistent URIs, with identification of best practices and recommendations on the topic for the MSs and the EC </a:t>
            </a:r>
            <a:r>
              <a:rPr lang="en-US" sz="1200" b="0" dirty="0">
                <a:uFillTx/>
                <a:latin typeface="FlandersArtSerif-Bold" panose="00000800000000000000" pitchFamily="2" charset="0"/>
              </a:rPr>
              <a:t>(</a:t>
            </a:r>
            <a:r>
              <a:rPr lang="en-US" sz="1200" b="0" dirty="0" err="1">
                <a:uFillTx/>
                <a:latin typeface="FlandersArtSerif-Bold" panose="00000800000000000000" pitchFamily="2" charset="0"/>
              </a:rPr>
              <a:t>dec</a:t>
            </a:r>
            <a:r>
              <a:rPr lang="en-US" sz="1200" b="0" dirty="0">
                <a:uFillTx/>
                <a:latin typeface="FlandersArtSerif-Bold" panose="00000800000000000000" pitchFamily="2" charset="0"/>
              </a:rPr>
              <a:t> 2012)</a:t>
            </a:r>
            <a:endParaRPr lang="nl-BE" b="0" dirty="0">
              <a:uFillTx/>
            </a:endParaRPr>
          </a:p>
        </p:txBody>
      </p:sp>
      <p:sp>
        <p:nvSpPr>
          <p:cNvPr id="4" name="Slide Number Placeholder 3"/>
          <p:cNvSpPr>
            <a:spLocks noGrp="1"/>
          </p:cNvSpPr>
          <p:nvPr>
            <p:ph type="sldNum" sz="quarter" idx="10"/>
          </p:nvPr>
        </p:nvSpPr>
        <p:spPr/>
        <p:txBody>
          <a:bodyPr/>
          <a:lstStyle/>
          <a:p>
            <a:pPr marL="0" marR="0" lvl="0" indent="0" algn="r" defTabSz="914235" rtl="0" eaLnBrk="1" fontAlgn="auto" latinLnBrk="0" hangingPunct="1">
              <a:lnSpc>
                <a:spcPct val="100000"/>
              </a:lnSpc>
              <a:spcBef>
                <a:spcPts val="0"/>
              </a:spcBef>
              <a:spcAft>
                <a:spcPts val="0"/>
              </a:spcAft>
              <a:buFontTx/>
              <a:buNone/>
              <a:defRPr>
                <a:uFillTx/>
              </a:defRPr>
            </a:pPr>
            <a:fld id="{31D57D71-DFD4-49A2-8FE9-9156F9579F84}" type="slidenum">
              <a:rPr kumimoji="0" lang="nl-BE" sz="1200" b="0" i="0" u="none" strike="noStrike" kern="1200" cap="none" spc="0" normalizeH="0" baseline="0" noProof="0" smtClean="0">
                <a:ln>
                  <a:noFill/>
                </a:ln>
                <a:solidFill>
                  <a:srgbClr val="373636"/>
                </a:solidFill>
                <a:effectLst/>
                <a:uFillTx/>
                <a:latin typeface="FlandersArtSans-Regular" panose="00000500000000000000" pitchFamily="2" charset="0"/>
                <a:ea typeface="+mn-ea"/>
                <a:cs typeface="+mn-cs"/>
              </a:rPr>
              <a:pPr marL="0" marR="0" lvl="0" indent="0" algn="r" defTabSz="914235" rtl="0" eaLnBrk="1" fontAlgn="auto" latinLnBrk="0" hangingPunct="1">
                <a:lnSpc>
                  <a:spcPct val="100000"/>
                </a:lnSpc>
                <a:spcBef>
                  <a:spcPts val="0"/>
                </a:spcBef>
                <a:spcAft>
                  <a:spcPts val="0"/>
                </a:spcAft>
                <a:buFontTx/>
                <a:buNone/>
                <a:defRPr>
                  <a:uFillTx/>
                </a:defRPr>
              </a:pPr>
              <a:t>10</a:t>
            </a:fld>
            <a:endParaRPr kumimoji="0" lang="nl-BE" sz="1200" b="0" i="0" u="none" strike="noStrike" kern="1200" cap="none" spc="0" normalizeH="0" baseline="0" noProof="0">
              <a:ln>
                <a:noFill/>
              </a:ln>
              <a:solidFill>
                <a:srgbClr val="373636"/>
              </a:solidFill>
              <a:effectLst/>
              <a:uFillTx/>
              <a:latin typeface="FlandersArtSans-Regular" panose="00000500000000000000" pitchFamily="2" charset="0"/>
              <a:ea typeface="+mn-ea"/>
              <a:cs typeface="+mn-cs"/>
            </a:endParaRPr>
          </a:p>
        </p:txBody>
      </p:sp>
    </p:spTree>
    <p:extLst>
      <p:ext uri="{BB962C8B-B14F-4D97-AF65-F5344CB8AC3E}">
        <p14:creationId xmlns:p14="http://schemas.microsoft.com/office/powerpoint/2010/main" val="81005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11</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2066379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ClrTx/>
              <a:buFont typeface="Arial" panose="020B0604020202020204" pitchFamily="34" charset="0"/>
              <a:buChar char="•"/>
            </a:pPr>
            <a:r>
              <a:rPr lang="nl-BE" dirty="0">
                <a:solidFill>
                  <a:schemeClr val="tx1">
                    <a:lumMod val="50000"/>
                  </a:schemeClr>
                </a:solidFill>
                <a:uFillTx/>
                <a:cs typeface="Arial" panose="020B0604020202020204" pitchFamily="34" charset="0"/>
              </a:rPr>
              <a:t>Beperkt tot </a:t>
            </a:r>
            <a:r>
              <a:rPr lang="nl-BE" dirty="0" err="1">
                <a:solidFill>
                  <a:schemeClr val="tx1">
                    <a:lumMod val="50000"/>
                  </a:schemeClr>
                </a:solidFill>
                <a:uFillTx/>
                <a:cs typeface="Arial" panose="020B0604020202020204" pitchFamily="34" charset="0"/>
              </a:rPr>
              <a:t>URI’s</a:t>
            </a:r>
            <a:r>
              <a:rPr lang="nl-BE" dirty="0">
                <a:solidFill>
                  <a:schemeClr val="tx1">
                    <a:lumMod val="50000"/>
                  </a:schemeClr>
                </a:solidFill>
                <a:uFillTx/>
                <a:cs typeface="Arial" panose="020B0604020202020204" pitchFamily="34" charset="0"/>
              </a:rPr>
              <a:t> van data-resources, geen </a:t>
            </a:r>
            <a:r>
              <a:rPr lang="nl-BE" dirty="0" err="1">
                <a:solidFill>
                  <a:schemeClr val="tx1">
                    <a:lumMod val="50000"/>
                  </a:schemeClr>
                </a:solidFill>
                <a:uFillTx/>
                <a:cs typeface="Arial" panose="020B0604020202020204" pitchFamily="34" charset="0"/>
              </a:rPr>
              <a:t>URI’s</a:t>
            </a:r>
            <a:r>
              <a:rPr lang="nl-BE" dirty="0">
                <a:solidFill>
                  <a:schemeClr val="tx1">
                    <a:lumMod val="50000"/>
                  </a:schemeClr>
                </a:solidFill>
                <a:uFillTx/>
                <a:cs typeface="Arial" panose="020B0604020202020204" pitchFamily="34" charset="0"/>
              </a:rPr>
              <a:t> voor</a:t>
            </a:r>
            <a:r>
              <a:rPr lang="nl-BE" baseline="0" dirty="0">
                <a:solidFill>
                  <a:schemeClr val="tx1">
                    <a:lumMod val="50000"/>
                  </a:schemeClr>
                </a:solidFill>
                <a:uFillTx/>
                <a:cs typeface="Arial" panose="020B0604020202020204" pitchFamily="34" charset="0"/>
              </a:rPr>
              <a:t> services (</a:t>
            </a:r>
            <a:r>
              <a:rPr lang="nl-BE" baseline="0" dirty="0" err="1">
                <a:solidFill>
                  <a:schemeClr val="tx1">
                    <a:lumMod val="50000"/>
                  </a:schemeClr>
                </a:solidFill>
                <a:uFillTx/>
                <a:cs typeface="Arial" panose="020B0604020202020204" pitchFamily="34" charset="0"/>
              </a:rPr>
              <a:t>URI’s</a:t>
            </a:r>
            <a:r>
              <a:rPr lang="nl-BE" baseline="0" dirty="0">
                <a:solidFill>
                  <a:schemeClr val="tx1">
                    <a:lumMod val="50000"/>
                  </a:schemeClr>
                </a:solidFill>
                <a:uFillTx/>
                <a:cs typeface="Arial" panose="020B0604020202020204" pitchFamily="34" charset="0"/>
              </a:rPr>
              <a:t> van services kunnen niet op dezelfde manier opgebouwd worden dan </a:t>
            </a:r>
            <a:r>
              <a:rPr lang="nl-BE" baseline="0" dirty="0" err="1">
                <a:solidFill>
                  <a:schemeClr val="tx1">
                    <a:lumMod val="50000"/>
                  </a:schemeClr>
                </a:solidFill>
                <a:uFillTx/>
                <a:cs typeface="Arial" panose="020B0604020202020204" pitchFamily="34" charset="0"/>
              </a:rPr>
              <a:t>URI’s</a:t>
            </a:r>
            <a:r>
              <a:rPr lang="nl-BE" baseline="0" dirty="0">
                <a:solidFill>
                  <a:schemeClr val="tx1">
                    <a:lumMod val="50000"/>
                  </a:schemeClr>
                </a:solidFill>
                <a:uFillTx/>
                <a:cs typeface="Arial" panose="020B0604020202020204" pitchFamily="34" charset="0"/>
              </a:rPr>
              <a:t> van data)</a:t>
            </a:r>
            <a:endParaRPr lang="nl-BE" dirty="0">
              <a:solidFill>
                <a:schemeClr val="tx1">
                  <a:lumMod val="50000"/>
                </a:schemeClr>
              </a:solidFill>
              <a:uFillTx/>
              <a:cs typeface="Arial" panose="020B0604020202020204" pitchFamily="34" charset="0"/>
            </a:endParaRPr>
          </a:p>
          <a:p>
            <a:pPr>
              <a:buClrTx/>
              <a:buFont typeface="Arial" panose="020B0604020202020204" pitchFamily="34" charset="0"/>
              <a:buChar char="•"/>
            </a:pPr>
            <a:endParaRPr lang="nl-BE" dirty="0">
              <a:solidFill>
                <a:schemeClr val="tx1">
                  <a:lumMod val="50000"/>
                </a:schemeClr>
              </a:solidFill>
              <a:cs typeface="Arial" panose="020B0604020202020204" pitchFamily="34" charset="0"/>
            </a:endParaRPr>
          </a:p>
          <a:p>
            <a:pPr>
              <a:buClrTx/>
              <a:buFont typeface="Arial" panose="020B0604020202020204" pitchFamily="34" charset="0"/>
              <a:buChar char="•"/>
            </a:pPr>
            <a:r>
              <a:rPr lang="nl-BE" dirty="0" err="1">
                <a:solidFill>
                  <a:schemeClr val="tx1">
                    <a:lumMod val="50000"/>
                  </a:schemeClr>
                </a:solidFill>
                <a:cs typeface="Arial" panose="020B0604020202020204" pitchFamily="34" charset="0"/>
              </a:rPr>
              <a:t>URI’s</a:t>
            </a:r>
            <a:r>
              <a:rPr lang="nl-BE" dirty="0">
                <a:solidFill>
                  <a:schemeClr val="tx1">
                    <a:lumMod val="50000"/>
                  </a:schemeClr>
                </a:solidFill>
                <a:cs typeface="Arial" panose="020B0604020202020204" pitchFamily="34" charset="0"/>
              </a:rPr>
              <a:t> die de bedoeling hebben om persistent te zijn.</a:t>
            </a:r>
            <a:endParaRPr lang="nl-BE" dirty="0">
              <a:solidFill>
                <a:schemeClr val="tx1">
                  <a:lumMod val="50000"/>
                </a:schemeClr>
              </a:solidFill>
              <a:uFillTx/>
              <a:cs typeface="Arial" panose="020B0604020202020204" pitchFamily="34" charset="0"/>
            </a:endParaRPr>
          </a:p>
          <a:p>
            <a:pPr>
              <a:buClrTx/>
              <a:buFont typeface="Arial" panose="020B0604020202020204" pitchFamily="34" charset="0"/>
              <a:buChar char="•"/>
            </a:pPr>
            <a:endParaRPr lang="nl-BE" dirty="0">
              <a:solidFill>
                <a:schemeClr val="tx1">
                  <a:lumMod val="50000"/>
                </a:schemeClr>
              </a:solidFill>
              <a:uFillTx/>
              <a:cs typeface="Arial" panose="020B0604020202020204" pitchFamily="34" charset="0"/>
            </a:endParaRPr>
          </a:p>
          <a:p>
            <a:pPr>
              <a:buClrTx/>
              <a:buFont typeface="Arial" panose="020B0604020202020204" pitchFamily="34" charset="0"/>
              <a:buChar char="•"/>
            </a:pPr>
            <a:r>
              <a:rPr lang="nl-BE" dirty="0">
                <a:solidFill>
                  <a:schemeClr val="tx1">
                    <a:lumMod val="50000"/>
                  </a:schemeClr>
                </a:solidFill>
                <a:uFillTx/>
                <a:cs typeface="Arial" panose="020B0604020202020204" pitchFamily="34" charset="0"/>
              </a:rPr>
              <a:t>Het is evident dat bestaande </a:t>
            </a:r>
            <a:r>
              <a:rPr lang="nl-BE" dirty="0" err="1">
                <a:solidFill>
                  <a:schemeClr val="tx1">
                    <a:lumMod val="50000"/>
                  </a:schemeClr>
                </a:solidFill>
                <a:uFillTx/>
                <a:cs typeface="Arial" panose="020B0604020202020204" pitchFamily="34" charset="0"/>
              </a:rPr>
              <a:t>URI’s</a:t>
            </a:r>
            <a:r>
              <a:rPr lang="nl-BE" dirty="0">
                <a:solidFill>
                  <a:schemeClr val="tx1">
                    <a:lumMod val="50000"/>
                  </a:schemeClr>
                </a:solidFill>
                <a:uFillTx/>
                <a:cs typeface="Arial" panose="020B0604020202020204" pitchFamily="34" charset="0"/>
              </a:rPr>
              <a:t> en URI-genererende systemen kunnen</a:t>
            </a:r>
            <a:r>
              <a:rPr lang="nl-BE" baseline="0" dirty="0">
                <a:solidFill>
                  <a:schemeClr val="tx1">
                    <a:lumMod val="50000"/>
                  </a:schemeClr>
                </a:solidFill>
                <a:uFillTx/>
                <a:cs typeface="Arial" panose="020B0604020202020204" pitchFamily="34" charset="0"/>
              </a:rPr>
              <a:t> behouden blijven (</a:t>
            </a:r>
            <a:endParaRPr lang="nl-BE" dirty="0">
              <a:solidFill>
                <a:schemeClr val="tx1">
                  <a:lumMod val="50000"/>
                </a:schemeClr>
              </a:solidFill>
              <a:uFillTx/>
              <a:cs typeface="Arial" panose="020B0604020202020204" pitchFamily="34" charset="0"/>
            </a:endParaRPr>
          </a:p>
          <a:p>
            <a:pPr marL="171419" marR="0" lvl="0" indent="-171419" algn="l" defTabSz="91423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BE" dirty="0">
              <a:solidFill>
                <a:schemeClr val="tx1">
                  <a:lumMod val="50000"/>
                </a:schemeClr>
              </a:solidFill>
              <a:cs typeface="Arial" panose="020B0604020202020204" pitchFamily="34" charset="0"/>
            </a:endParaRPr>
          </a:p>
          <a:p>
            <a:pPr marL="171419" marR="0" lvl="0" indent="-171419" algn="l" defTabSz="91423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dirty="0">
                <a:solidFill>
                  <a:schemeClr val="tx1">
                    <a:lumMod val="50000"/>
                  </a:schemeClr>
                </a:solidFill>
                <a:cs typeface="Arial" panose="020B0604020202020204" pitchFamily="34" charset="0"/>
              </a:rPr>
              <a:t>Veel vraag naar, vrijwillig toepasbaar</a:t>
            </a:r>
          </a:p>
          <a:p>
            <a:pPr>
              <a:buClrTx/>
              <a:buFont typeface="Arial" panose="020B0604020202020204" pitchFamily="34" charset="0"/>
              <a:buChar char="•"/>
            </a:pPr>
            <a:endParaRPr lang="nl-BE" dirty="0">
              <a:solidFill>
                <a:schemeClr val="tx1">
                  <a:lumMod val="50000"/>
                </a:schemeClr>
              </a:solidFill>
              <a:cs typeface="Arial" panose="020B0604020202020204" pitchFamily="34" charset="0"/>
            </a:endParaRPr>
          </a:p>
          <a:p>
            <a:pPr>
              <a:buClrTx/>
              <a:buFont typeface="Arial" panose="020B0604020202020204" pitchFamily="34" charset="0"/>
              <a:buChar char="•"/>
            </a:pPr>
            <a:r>
              <a:rPr lang="nl-BE" dirty="0">
                <a:solidFill>
                  <a:schemeClr val="tx1">
                    <a:lumMod val="50000"/>
                  </a:schemeClr>
                </a:solidFill>
                <a:cs typeface="Arial" panose="020B0604020202020204" pitchFamily="34" charset="0"/>
              </a:rPr>
              <a:t>Kandidaat om vastgesteld te worden als “toe te passen” door Vlaamse overheden</a:t>
            </a:r>
          </a:p>
          <a:p>
            <a:pPr>
              <a:buClrTx/>
              <a:buFont typeface="Arial" panose="020B0604020202020204" pitchFamily="34" charset="0"/>
              <a:buChar char="•"/>
            </a:pPr>
            <a:endParaRPr lang="nl-BE" dirty="0">
              <a:solidFill>
                <a:schemeClr val="tx1">
                  <a:lumMod val="50000"/>
                </a:schemeClr>
              </a:solidFill>
              <a:cs typeface="Arial" panose="020B0604020202020204" pitchFamily="34" charset="0"/>
            </a:endParaRPr>
          </a:p>
          <a:p>
            <a:pPr>
              <a:buClrTx/>
              <a:buFont typeface="Arial" panose="020B0604020202020204" pitchFamily="34" charset="0"/>
              <a:buChar char="•"/>
            </a:pPr>
            <a:r>
              <a:rPr lang="nl-BE" dirty="0">
                <a:solidFill>
                  <a:schemeClr val="tx1">
                    <a:lumMod val="50000"/>
                  </a:schemeClr>
                </a:solidFill>
                <a:cs typeface="Arial" panose="020B0604020202020204" pitchFamily="34" charset="0"/>
              </a:rPr>
              <a:t>Twee </a:t>
            </a:r>
            <a:r>
              <a:rPr lang="nl-BE" dirty="0" err="1">
                <a:solidFill>
                  <a:schemeClr val="tx1">
                    <a:lumMod val="50000"/>
                  </a:schemeClr>
                </a:solidFill>
                <a:cs typeface="Arial" panose="020B0604020202020204" pitchFamily="34" charset="0"/>
              </a:rPr>
              <a:t>Informatie-vergaderingen</a:t>
            </a:r>
            <a:r>
              <a:rPr lang="nl-BE" dirty="0">
                <a:solidFill>
                  <a:schemeClr val="tx1">
                    <a:lumMod val="50000"/>
                  </a:schemeClr>
                </a:solidFill>
                <a:cs typeface="Arial" panose="020B0604020202020204" pitchFamily="34" charset="0"/>
              </a:rPr>
              <a:t> georganiseerd waarop zowel overheidsinstanties als </a:t>
            </a:r>
            <a:r>
              <a:rPr lang="nl-BE" dirty="0" err="1">
                <a:solidFill>
                  <a:schemeClr val="tx1">
                    <a:lumMod val="50000"/>
                  </a:schemeClr>
                </a:solidFill>
                <a:cs typeface="Arial" panose="020B0604020202020204" pitchFamily="34" charset="0"/>
              </a:rPr>
              <a:t>privé-sector</a:t>
            </a:r>
            <a:r>
              <a:rPr lang="nl-BE" dirty="0">
                <a:solidFill>
                  <a:schemeClr val="tx1">
                    <a:lumMod val="50000"/>
                  </a:schemeClr>
                </a:solidFill>
                <a:cs typeface="Arial" panose="020B0604020202020204" pitchFamily="34" charset="0"/>
              </a:rPr>
              <a:t> uitgenodigd en aanwezig was (16/01/2017, 13/02/2017) Nuttige opmerkingen zijn verwerkt in de documenten.</a:t>
            </a:r>
          </a:p>
          <a:p>
            <a:pPr>
              <a:buClrTx/>
              <a:buFont typeface="Arial" panose="020B0604020202020204" pitchFamily="34" charset="0"/>
              <a:buChar char="•"/>
            </a:pPr>
            <a:endParaRPr lang="nl-BE" dirty="0">
              <a:solidFill>
                <a:schemeClr val="tx1">
                  <a:lumMod val="50000"/>
                </a:schemeClr>
              </a:solidFill>
              <a:cs typeface="Arial" panose="020B0604020202020204" pitchFamily="34" charset="0"/>
            </a:endParaRPr>
          </a:p>
          <a:p>
            <a:endParaRPr lang="nl-BE" dirty="0">
              <a:uFillTx/>
            </a:endParaRPr>
          </a:p>
        </p:txBody>
      </p:sp>
      <p:sp>
        <p:nvSpPr>
          <p:cNvPr id="4" name="Slide Number Placeholder 3"/>
          <p:cNvSpPr>
            <a:spLocks noGrp="1"/>
          </p:cNvSpPr>
          <p:nvPr>
            <p:ph type="sldNum" sz="quarter" idx="10"/>
          </p:nvPr>
        </p:nvSpPr>
        <p:spPr/>
        <p:txBody>
          <a:bodyPr/>
          <a:lstStyle/>
          <a:p>
            <a:pPr marL="0" marR="0" lvl="0" indent="0" algn="r" defTabSz="914235" rtl="0" eaLnBrk="1" fontAlgn="auto" latinLnBrk="0" hangingPunct="1">
              <a:lnSpc>
                <a:spcPct val="100000"/>
              </a:lnSpc>
              <a:spcBef>
                <a:spcPts val="0"/>
              </a:spcBef>
              <a:spcAft>
                <a:spcPts val="0"/>
              </a:spcAft>
              <a:buFontTx/>
              <a:buNone/>
              <a:defRPr>
                <a:uFillTx/>
              </a:defRPr>
            </a:pPr>
            <a:fld id="{31D57D71-DFD4-49A2-8FE9-9156F9579F84}" type="slidenum">
              <a:rPr kumimoji="0" lang="nl-BE" sz="1200" b="0" i="0" u="none" strike="noStrike" kern="1200" cap="none" spc="0" normalizeH="0" baseline="0" noProof="0" smtClean="0">
                <a:ln>
                  <a:noFill/>
                </a:ln>
                <a:solidFill>
                  <a:srgbClr val="373636"/>
                </a:solidFill>
                <a:effectLst/>
                <a:uFillTx/>
                <a:latin typeface="FlandersArtSans-Regular" panose="00000500000000000000" pitchFamily="2" charset="0"/>
                <a:ea typeface="+mn-ea"/>
                <a:cs typeface="+mn-cs"/>
              </a:rPr>
              <a:pPr marL="0" marR="0" lvl="0" indent="0" algn="r" defTabSz="914235" rtl="0" eaLnBrk="1" fontAlgn="auto" latinLnBrk="0" hangingPunct="1">
                <a:lnSpc>
                  <a:spcPct val="100000"/>
                </a:lnSpc>
                <a:spcBef>
                  <a:spcPts val="0"/>
                </a:spcBef>
                <a:spcAft>
                  <a:spcPts val="0"/>
                </a:spcAft>
                <a:buFontTx/>
                <a:buNone/>
                <a:defRPr>
                  <a:uFillTx/>
                </a:defRPr>
              </a:pPr>
              <a:t>12</a:t>
            </a:fld>
            <a:endParaRPr kumimoji="0" lang="nl-BE" sz="1200" b="0" i="0" u="none" strike="noStrike" kern="1200" cap="none" spc="0" normalizeH="0" baseline="0" noProof="0">
              <a:ln>
                <a:noFill/>
              </a:ln>
              <a:solidFill>
                <a:srgbClr val="373636"/>
              </a:solidFill>
              <a:effectLst/>
              <a:uFillTx/>
              <a:latin typeface="FlandersArtSans-Regular" panose="00000500000000000000" pitchFamily="2" charset="0"/>
              <a:ea typeface="+mn-ea"/>
              <a:cs typeface="+mn-cs"/>
            </a:endParaRPr>
          </a:p>
        </p:txBody>
      </p:sp>
    </p:spTree>
    <p:extLst>
      <p:ext uri="{BB962C8B-B14F-4D97-AF65-F5344CB8AC3E}">
        <p14:creationId xmlns:p14="http://schemas.microsoft.com/office/powerpoint/2010/main" val="383270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ClrTx/>
              <a:buFont typeface="Arial" panose="020B0604020202020204" pitchFamily="34" charset="0"/>
              <a:buChar char="•"/>
            </a:pPr>
            <a:r>
              <a:rPr lang="nl-BE" dirty="0">
                <a:solidFill>
                  <a:schemeClr val="tx1">
                    <a:lumMod val="50000"/>
                  </a:schemeClr>
                </a:solidFill>
                <a:uFillTx/>
                <a:cs typeface="Arial" panose="020B0604020202020204" pitchFamily="34" charset="0"/>
              </a:rPr>
              <a:t>Vervangt: URI</a:t>
            </a:r>
            <a:r>
              <a:rPr lang="nl-BE" baseline="0" dirty="0">
                <a:solidFill>
                  <a:schemeClr val="tx1">
                    <a:lumMod val="50000"/>
                  </a:schemeClr>
                </a:solidFill>
                <a:uFillTx/>
                <a:cs typeface="Arial" panose="020B0604020202020204" pitchFamily="34" charset="0"/>
              </a:rPr>
              <a:t> strategie – document dat op de website van informatie Vlaanderen bij het onderdeel “Open data bij de </a:t>
            </a:r>
            <a:r>
              <a:rPr lang="nl-BE" baseline="0" dirty="0" err="1">
                <a:solidFill>
                  <a:schemeClr val="tx1">
                    <a:lumMod val="50000"/>
                  </a:schemeClr>
                </a:solidFill>
                <a:uFillTx/>
                <a:cs typeface="Arial" panose="020B0604020202020204" pitchFamily="34" charset="0"/>
              </a:rPr>
              <a:t>vlaamse</a:t>
            </a:r>
            <a:r>
              <a:rPr lang="nl-BE" baseline="0" dirty="0">
                <a:solidFill>
                  <a:schemeClr val="tx1">
                    <a:lumMod val="50000"/>
                  </a:schemeClr>
                </a:solidFill>
                <a:uFillTx/>
                <a:cs typeface="Arial" panose="020B0604020202020204" pitchFamily="34" charset="0"/>
              </a:rPr>
              <a:t> overheid”) gepubliceerd was. </a:t>
            </a:r>
            <a:endParaRPr lang="nl-BE" dirty="0">
              <a:solidFill>
                <a:schemeClr val="tx1">
                  <a:lumMod val="50000"/>
                </a:schemeClr>
              </a:solidFill>
              <a:uFillTx/>
              <a:cs typeface="Arial" panose="020B0604020202020204" pitchFamily="34" charset="0"/>
            </a:endParaRPr>
          </a:p>
          <a:p>
            <a:endParaRPr lang="nl-BE" dirty="0">
              <a:uFillTx/>
            </a:endParaRPr>
          </a:p>
        </p:txBody>
      </p:sp>
      <p:sp>
        <p:nvSpPr>
          <p:cNvPr id="4" name="Slide Number Placeholder 3"/>
          <p:cNvSpPr>
            <a:spLocks noGrp="1"/>
          </p:cNvSpPr>
          <p:nvPr>
            <p:ph type="sldNum" sz="quarter" idx="10"/>
          </p:nvPr>
        </p:nvSpPr>
        <p:spPr/>
        <p:txBody>
          <a:bodyPr/>
          <a:lstStyle/>
          <a:p>
            <a:pPr marL="0" marR="0" lvl="0" indent="0" algn="r" defTabSz="914235" rtl="0" eaLnBrk="1" fontAlgn="auto" latinLnBrk="0" hangingPunct="1">
              <a:lnSpc>
                <a:spcPct val="100000"/>
              </a:lnSpc>
              <a:spcBef>
                <a:spcPts val="0"/>
              </a:spcBef>
              <a:spcAft>
                <a:spcPts val="0"/>
              </a:spcAft>
              <a:buFontTx/>
              <a:buNone/>
              <a:defRPr>
                <a:uFillTx/>
              </a:defRPr>
            </a:pPr>
            <a:fld id="{31D57D71-DFD4-49A2-8FE9-9156F9579F84}" type="slidenum">
              <a:rPr kumimoji="0" lang="nl-BE" sz="1200" b="0" i="0" u="none" strike="noStrike" kern="1200" cap="none" spc="0" normalizeH="0" baseline="0" noProof="0" smtClean="0">
                <a:ln>
                  <a:noFill/>
                </a:ln>
                <a:solidFill>
                  <a:srgbClr val="373636"/>
                </a:solidFill>
                <a:effectLst/>
                <a:uFillTx/>
                <a:latin typeface="FlandersArtSans-Regular" panose="00000500000000000000" pitchFamily="2" charset="0"/>
                <a:ea typeface="+mn-ea"/>
                <a:cs typeface="+mn-cs"/>
              </a:rPr>
              <a:pPr marL="0" marR="0" lvl="0" indent="0" algn="r" defTabSz="914235" rtl="0" eaLnBrk="1" fontAlgn="auto" latinLnBrk="0" hangingPunct="1">
                <a:lnSpc>
                  <a:spcPct val="100000"/>
                </a:lnSpc>
                <a:spcBef>
                  <a:spcPts val="0"/>
                </a:spcBef>
                <a:spcAft>
                  <a:spcPts val="0"/>
                </a:spcAft>
                <a:buFontTx/>
                <a:buNone/>
                <a:defRPr>
                  <a:uFillTx/>
                </a:defRPr>
              </a:pPr>
              <a:t>13</a:t>
            </a:fld>
            <a:endParaRPr kumimoji="0" lang="nl-BE" sz="1200" b="0" i="0" u="none" strike="noStrike" kern="1200" cap="none" spc="0" normalizeH="0" baseline="0" noProof="0">
              <a:ln>
                <a:noFill/>
              </a:ln>
              <a:solidFill>
                <a:srgbClr val="373636"/>
              </a:solidFill>
              <a:effectLst/>
              <a:uFillTx/>
              <a:latin typeface="FlandersArtSans-Regular" panose="00000500000000000000" pitchFamily="2" charset="0"/>
              <a:ea typeface="+mn-ea"/>
              <a:cs typeface="+mn-cs"/>
            </a:endParaRPr>
          </a:p>
        </p:txBody>
      </p:sp>
    </p:spTree>
    <p:extLst>
      <p:ext uri="{BB962C8B-B14F-4D97-AF65-F5344CB8AC3E}">
        <p14:creationId xmlns:p14="http://schemas.microsoft.com/office/powerpoint/2010/main" val="84668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r>
              <a:rPr lang="nl-BE" dirty="0"/>
              <a:t>Inhoud van </a:t>
            </a:r>
            <a:r>
              <a:rPr lang="nl-BE" baseline="0" dirty="0"/>
              <a:t>standaard. </a:t>
            </a:r>
          </a:p>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r>
              <a:rPr lang="nl-BE" baseline="0" dirty="0"/>
              <a:t>: Regels, die dat duidelijk maken</a:t>
            </a:r>
          </a:p>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r>
              <a:rPr lang="nl-BE" dirty="0"/>
              <a:t>Regel 1:</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Verplicht gebruik van http(s) schema</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mogelijkheid (!) van </a:t>
            </a:r>
            <a:r>
              <a:rPr lang="nl-BE" dirty="0" err="1"/>
              <a:t>resolven</a:t>
            </a:r>
            <a:r>
              <a:rPr lang="nl-BE" dirty="0"/>
              <a:t> te hebben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geen verplichting om te </a:t>
            </a:r>
            <a:r>
              <a:rPr lang="nl-BE" dirty="0" err="1"/>
              <a:t>resolven</a:t>
            </a: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URI</a:t>
            </a:r>
            <a:r>
              <a:rPr lang="nl-BE" baseline="0" dirty="0"/>
              <a:t> is dus meer dan een pure “</a:t>
            </a:r>
            <a:r>
              <a:rPr lang="nl-BE" baseline="0" dirty="0" err="1"/>
              <a:t>identificator</a:t>
            </a:r>
            <a:r>
              <a:rPr lang="nl-BE" baseline="0" dirty="0"/>
              <a:t>”-tekststring (zoals een URN), maar ook (mogelijk) een </a:t>
            </a:r>
            <a:r>
              <a:rPr lang="nl-BE" baseline="0" dirty="0" err="1"/>
              <a:t>web-adres</a:t>
            </a:r>
            <a:r>
              <a:rPr lang="nl-BE" baseline="0" dirty="0"/>
              <a:t> waar je info over een resource vindt.</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baseline="0"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Mogelijke vraag: </a:t>
            </a:r>
          </a:p>
          <a:p>
            <a:pPr marL="628619"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Moet het http of </a:t>
            </a:r>
            <a:r>
              <a:rPr lang="nl-BE" baseline="0" dirty="0" err="1"/>
              <a:t>https</a:t>
            </a:r>
            <a:r>
              <a:rPr lang="nl-BE" baseline="0" dirty="0"/>
              <a:t> zijn?</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Maakt geen verschil uit zolang het een </a:t>
            </a:r>
            <a:r>
              <a:rPr lang="nl-BE" baseline="0" dirty="0" err="1"/>
              <a:t>identificator</a:t>
            </a:r>
            <a:r>
              <a:rPr lang="nl-BE" baseline="0" dirty="0"/>
              <a:t> is, maar wel best voor zorgen dat die twee samenvallen</a:t>
            </a:r>
          </a:p>
          <a:p>
            <a:pPr marL="628619"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Waarom nog http?</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Antwoord: voor URI standaard maakt het niet uit (we willen een protocol dat het </a:t>
            </a:r>
            <a:r>
              <a:rPr lang="nl-BE" baseline="0" dirty="0" err="1"/>
              <a:t>resolved</a:t>
            </a:r>
            <a:r>
              <a:rPr lang="nl-BE" baseline="0" dirty="0"/>
              <a:t> en http en </a:t>
            </a:r>
            <a:r>
              <a:rPr lang="nl-BE" baseline="0" dirty="0" err="1"/>
              <a:t>https</a:t>
            </a:r>
            <a:r>
              <a:rPr lang="nl-BE" baseline="0" dirty="0"/>
              <a:t> is hetzelfde dan)</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We gaan er ook geen semantisch verschil in creëren (bv. http://gebouw.75 moet hetzelfde gebouw zijn als https://gebouw.75)</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Het is geen semantisch identificeerbaar element</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baseline="0"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14</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4048869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el 2">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a:stretch/>
        </p:blipFill>
        <p:spPr>
          <a:xfrm>
            <a:off x="1406960" y="-21307"/>
            <a:ext cx="10668742" cy="5620336"/>
          </a:xfrm>
          <a:prstGeom prst="rect">
            <a:avLst/>
          </a:prstGeom>
          <a:noFill/>
          <a:ln>
            <a:noFill/>
          </a:ln>
        </p:spPr>
      </p:pic>
      <p:sp>
        <p:nvSpPr>
          <p:cNvPr id="17" name="Shape 17"/>
          <p:cNvSpPr/>
          <p:nvPr/>
        </p:nvSpPr>
        <p:spPr>
          <a:xfrm>
            <a:off x="2" y="-21305"/>
            <a:ext cx="8445500" cy="6879306"/>
          </a:xfrm>
          <a:custGeom>
            <a:avLst/>
            <a:gdLst/>
            <a:ahLst/>
            <a:cxnLst/>
            <a:rect l="0" t="0" r="0" b="0"/>
            <a:pathLst>
              <a:path w="120000" h="120000" extrusionOk="0">
                <a:moveTo>
                  <a:pt x="0" y="0"/>
                </a:moveTo>
                <a:lnTo>
                  <a:pt x="84527" y="0"/>
                </a:lnTo>
                <a:lnTo>
                  <a:pt x="120000" y="120000"/>
                </a:lnTo>
                <a:lnTo>
                  <a:pt x="188" y="120000"/>
                </a:lnTo>
                <a:lnTo>
                  <a:pt x="0" y="0"/>
                </a:lnTo>
                <a:close/>
              </a:path>
            </a:pathLst>
          </a:custGeom>
          <a:solidFill>
            <a:srgbClr val="FFFF00"/>
          </a:solidFill>
          <a:ln>
            <a:noFill/>
          </a:ln>
        </p:spPr>
        <p:txBody>
          <a:bodyPr wrap="square" lIns="0" tIns="0" rIns="0" bIns="0" anchor="ctr" anchorCtr="0">
            <a:noAutofit/>
          </a:bodyPr>
          <a:lstStyle/>
          <a:p>
            <a:pPr marL="0" marR="0" lvl="0" indent="-105537" algn="ctr" rtl="0">
              <a:lnSpc>
                <a:spcPct val="100000"/>
              </a:lnSpc>
              <a:spcBef>
                <a:spcPts val="0"/>
              </a:spcBef>
              <a:spcAft>
                <a:spcPts val="0"/>
              </a:spcAft>
              <a:buClr>
                <a:schemeClr val="dk1"/>
              </a:buClr>
              <a:buFont typeface="Calibri"/>
              <a:buNone/>
            </a:pPr>
            <a:endParaRPr sz="1662" b="0" i="0" u="none" strike="noStrike" cap="none">
              <a:solidFill>
                <a:schemeClr val="dk1"/>
              </a:solidFill>
              <a:latin typeface="Arial"/>
              <a:ea typeface="Arial"/>
              <a:cs typeface="Arial"/>
              <a:sym typeface="Arial"/>
            </a:endParaRPr>
          </a:p>
        </p:txBody>
      </p:sp>
      <p:pic>
        <p:nvPicPr>
          <p:cNvPr id="18" name="Shape 18"/>
          <p:cNvPicPr preferRelativeResize="0"/>
          <p:nvPr/>
        </p:nvPicPr>
        <p:blipFill rotWithShape="1">
          <a:blip r:embed="rId3">
            <a:alphaModFix/>
          </a:blip>
          <a:srcRect/>
          <a:stretch/>
        </p:blipFill>
        <p:spPr>
          <a:xfrm>
            <a:off x="861752" y="692695"/>
            <a:ext cx="2398820" cy="733437"/>
          </a:xfrm>
          <a:prstGeom prst="rect">
            <a:avLst/>
          </a:prstGeom>
          <a:noFill/>
          <a:ln>
            <a:noFill/>
          </a:ln>
        </p:spPr>
      </p:pic>
      <p:sp>
        <p:nvSpPr>
          <p:cNvPr id="19" name="Shape 19"/>
          <p:cNvSpPr txBox="1">
            <a:spLocks noGrp="1"/>
          </p:cNvSpPr>
          <p:nvPr>
            <p:ph type="subTitle" idx="1"/>
          </p:nvPr>
        </p:nvSpPr>
        <p:spPr>
          <a:xfrm>
            <a:off x="1266107" y="4509835"/>
            <a:ext cx="6270055" cy="1112524"/>
          </a:xfrm>
          <a:prstGeom prst="rect">
            <a:avLst/>
          </a:prstGeom>
          <a:noFill/>
          <a:ln>
            <a:noFill/>
          </a:ln>
        </p:spPr>
        <p:txBody>
          <a:bodyPr wrap="square" lIns="91425" tIns="91425" rIns="91425" bIns="91425" anchor="t" anchorCtr="0"/>
          <a:lstStyle>
            <a:lvl1pPr marL="0" marR="0" lvl="0" indent="0" algn="l" rtl="0">
              <a:lnSpc>
                <a:spcPct val="90000"/>
              </a:lnSpc>
              <a:spcBef>
                <a:spcPts val="700"/>
              </a:spcBef>
              <a:spcAft>
                <a:spcPts val="0"/>
              </a:spcAft>
              <a:buClr>
                <a:schemeClr val="dk2"/>
              </a:buClr>
              <a:buSzPct val="100681"/>
              <a:buFont typeface="Arial"/>
              <a:buNone/>
              <a:defRPr sz="2215" b="0" i="0" u="none" strike="noStrike" cap="none">
                <a:solidFill>
                  <a:schemeClr val="dk2"/>
                </a:solidFill>
                <a:latin typeface="Arial"/>
                <a:ea typeface="Arial"/>
                <a:cs typeface="Arial"/>
                <a:sym typeface="Arial"/>
              </a:defRPr>
            </a:lvl1pPr>
            <a:lvl2pPr marL="422041" marR="0" lvl="1" indent="-2941" algn="ctr" rtl="0">
              <a:lnSpc>
                <a:spcPct val="90000"/>
              </a:lnSpc>
              <a:spcBef>
                <a:spcPts val="700"/>
              </a:spcBef>
              <a:spcAft>
                <a:spcPts val="0"/>
              </a:spcAft>
              <a:buClr>
                <a:schemeClr val="dk1"/>
              </a:buClr>
              <a:buSzPct val="102500"/>
              <a:buFont typeface="Arial"/>
              <a:buNone/>
              <a:defRPr sz="1845" b="0" i="0" u="none" strike="noStrike" cap="none">
                <a:solidFill>
                  <a:schemeClr val="dk1"/>
                </a:solidFill>
                <a:latin typeface="Arial"/>
                <a:ea typeface="Arial"/>
                <a:cs typeface="Arial"/>
                <a:sym typeface="Arial"/>
              </a:defRPr>
            </a:lvl2pPr>
            <a:lvl3pPr marL="844083" marR="0" lvl="2" indent="-5882" algn="ctr" rtl="0">
              <a:lnSpc>
                <a:spcPct val="90000"/>
              </a:lnSpc>
              <a:spcBef>
                <a:spcPts val="700"/>
              </a:spcBef>
              <a:spcAft>
                <a:spcPts val="0"/>
              </a:spcAft>
              <a:buClr>
                <a:schemeClr val="dk1"/>
              </a:buClr>
              <a:buSzPct val="97764"/>
              <a:buFont typeface="Arial"/>
              <a:buNone/>
              <a:defRPr sz="1662" b="0" i="0" u="none" strike="noStrike" cap="none">
                <a:solidFill>
                  <a:schemeClr val="dk1"/>
                </a:solidFill>
                <a:latin typeface="Arial"/>
                <a:ea typeface="Arial"/>
                <a:cs typeface="Arial"/>
                <a:sym typeface="Arial"/>
              </a:defRPr>
            </a:lvl3pPr>
            <a:lvl4pPr marL="1266124" marR="0" lvl="3" indent="-8823"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4pPr>
            <a:lvl5pPr marL="1688165" marR="0" lvl="4" indent="-11764"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5pPr>
            <a:lvl6pPr marL="2110207" marR="0" lvl="5" indent="-2007"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6pPr>
            <a:lvl7pPr marL="2532248" marR="0" lvl="6" indent="-4947"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7pPr>
            <a:lvl8pPr marL="2954289" marR="0" lvl="7" indent="-7889"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8pPr>
            <a:lvl9pPr marL="3376331" marR="0" lvl="8" indent="-10831"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title"/>
          </p:nvPr>
        </p:nvSpPr>
        <p:spPr>
          <a:xfrm>
            <a:off x="1266105" y="1551753"/>
            <a:ext cx="5213936" cy="279462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SzPct val="100696"/>
              <a:buFont typeface="Arial"/>
              <a:buNone/>
              <a:defRPr sz="3323" b="1" i="0" u="none" strike="noStrike" cap="none">
                <a:solidFill>
                  <a:schemeClr val="dk1"/>
                </a:solidFill>
                <a:latin typeface="Arial"/>
                <a:ea typeface="Arial"/>
                <a:cs typeface="Arial"/>
                <a:sym typeface="Arial"/>
              </a:defRPr>
            </a:lvl1pPr>
            <a:lvl2pPr marL="0" marR="0" lvl="1" indent="0" algn="l" rtl="0">
              <a:spcBef>
                <a:spcPts val="0"/>
              </a:spcBef>
              <a:buSzPct val="100000"/>
              <a:buFont typeface="Arial"/>
              <a:buNone/>
              <a:defRPr sz="4400" b="1" i="0" u="none" strike="noStrike" cap="none">
                <a:latin typeface="Arial"/>
                <a:ea typeface="Arial"/>
                <a:cs typeface="Arial"/>
                <a:sym typeface="Arial"/>
              </a:defRPr>
            </a:lvl2pPr>
            <a:lvl3pPr marL="0" marR="0" lvl="2" indent="0" algn="l" rtl="0">
              <a:spcBef>
                <a:spcPts val="0"/>
              </a:spcBef>
              <a:buSzPct val="100000"/>
              <a:buFont typeface="Arial"/>
              <a:buNone/>
              <a:defRPr sz="4400" b="1" i="0" u="none" strike="noStrike" cap="none">
                <a:latin typeface="Arial"/>
                <a:ea typeface="Arial"/>
                <a:cs typeface="Arial"/>
                <a:sym typeface="Arial"/>
              </a:defRPr>
            </a:lvl3pPr>
            <a:lvl4pPr marL="0" marR="0" lvl="3" indent="0" algn="l" rtl="0">
              <a:spcBef>
                <a:spcPts val="0"/>
              </a:spcBef>
              <a:buSzPct val="100000"/>
              <a:buFont typeface="Arial"/>
              <a:buNone/>
              <a:defRPr sz="4400" b="1" i="0" u="none" strike="noStrike" cap="none">
                <a:latin typeface="Arial"/>
                <a:ea typeface="Arial"/>
                <a:cs typeface="Arial"/>
                <a:sym typeface="Arial"/>
              </a:defRPr>
            </a:lvl4pPr>
            <a:lvl5pPr marL="0" marR="0" lvl="4" indent="0" algn="l" rtl="0">
              <a:spcBef>
                <a:spcPts val="0"/>
              </a:spcBef>
              <a:buSzPct val="100000"/>
              <a:buFont typeface="Arial"/>
              <a:buNone/>
              <a:defRPr sz="4400" b="1" i="0" u="none" strike="noStrike" cap="none">
                <a:latin typeface="Arial"/>
                <a:ea typeface="Arial"/>
                <a:cs typeface="Arial"/>
                <a:sym typeface="Arial"/>
              </a:defRPr>
            </a:lvl5pPr>
            <a:lvl6pPr marL="0" marR="0" lvl="5" indent="0" algn="l" rtl="0">
              <a:spcBef>
                <a:spcPts val="0"/>
              </a:spcBef>
              <a:buSzPct val="100000"/>
              <a:buFont typeface="Arial"/>
              <a:buNone/>
              <a:defRPr sz="4400" b="1" i="0" u="none" strike="noStrike" cap="none">
                <a:latin typeface="Arial"/>
                <a:ea typeface="Arial"/>
                <a:cs typeface="Arial"/>
                <a:sym typeface="Arial"/>
              </a:defRPr>
            </a:lvl6pPr>
            <a:lvl7pPr marL="0" marR="0" lvl="6" indent="0" algn="l" rtl="0">
              <a:spcBef>
                <a:spcPts val="0"/>
              </a:spcBef>
              <a:buSzPct val="100000"/>
              <a:buFont typeface="Arial"/>
              <a:buNone/>
              <a:defRPr sz="4400" b="1" i="0" u="none" strike="noStrike" cap="none">
                <a:latin typeface="Arial"/>
                <a:ea typeface="Arial"/>
                <a:cs typeface="Arial"/>
                <a:sym typeface="Arial"/>
              </a:defRPr>
            </a:lvl7pPr>
            <a:lvl8pPr marL="0" marR="0" lvl="7" indent="0" algn="l" rtl="0">
              <a:spcBef>
                <a:spcPts val="0"/>
              </a:spcBef>
              <a:buSzPct val="100000"/>
              <a:buFont typeface="Arial"/>
              <a:buNone/>
              <a:defRPr sz="4400" b="1" i="0" u="none" strike="noStrike" cap="none">
                <a:latin typeface="Arial"/>
                <a:ea typeface="Arial"/>
                <a:cs typeface="Arial"/>
                <a:sym typeface="Arial"/>
              </a:defRPr>
            </a:lvl8pPr>
            <a:lvl9pPr marL="0" marR="0" lvl="8" indent="0" algn="l" rtl="0">
              <a:spcBef>
                <a:spcPts val="0"/>
              </a:spcBef>
              <a:buSzPct val="100000"/>
              <a:buFont typeface="Arial"/>
              <a:buNone/>
              <a:defRPr sz="4400" b="1" i="0" u="none" strike="noStrike" cap="none">
                <a:latin typeface="Arial"/>
                <a:ea typeface="Arial"/>
                <a:cs typeface="Arial"/>
                <a:sym typeface="Arial"/>
              </a:defRPr>
            </a:lvl9pPr>
          </a:lstStyle>
          <a:p>
            <a:endParaRPr/>
          </a:p>
        </p:txBody>
      </p:sp>
      <p:pic>
        <p:nvPicPr>
          <p:cNvPr id="21" name="Shape 21"/>
          <p:cNvPicPr preferRelativeResize="0"/>
          <p:nvPr/>
        </p:nvPicPr>
        <p:blipFill rotWithShape="1">
          <a:blip r:embed="rId4">
            <a:alphaModFix/>
          </a:blip>
          <a:srcRect/>
          <a:stretch/>
        </p:blipFill>
        <p:spPr>
          <a:xfrm>
            <a:off x="861749" y="5770201"/>
            <a:ext cx="1872220" cy="396207"/>
          </a:xfrm>
          <a:prstGeom prst="rect">
            <a:avLst/>
          </a:prstGeom>
          <a:noFill/>
          <a:ln>
            <a:noFill/>
          </a:ln>
        </p:spPr>
      </p:pic>
      <p:sp>
        <p:nvSpPr>
          <p:cNvPr id="22" name="Shape 22"/>
          <p:cNvSpPr txBox="1"/>
          <p:nvPr/>
        </p:nvSpPr>
        <p:spPr>
          <a:xfrm>
            <a:off x="8112226" y="5889447"/>
            <a:ext cx="3936437" cy="262827"/>
          </a:xfrm>
          <a:prstGeom prst="rect">
            <a:avLst/>
          </a:prstGeom>
          <a:noFill/>
          <a:ln>
            <a:noFill/>
          </a:ln>
        </p:spPr>
        <p:txBody>
          <a:bodyPr wrap="square" lIns="42200" tIns="42200" rIns="42200" bIns="42200" anchor="t" anchorCtr="0">
            <a:noAutofit/>
          </a:bodyPr>
          <a:lstStyle/>
          <a:p>
            <a:pPr marL="0" marR="0" lvl="0" indent="-17589" algn="r" rtl="0">
              <a:lnSpc>
                <a:spcPct val="100000"/>
              </a:lnSpc>
              <a:spcBef>
                <a:spcPts val="0"/>
              </a:spcBef>
              <a:spcAft>
                <a:spcPts val="0"/>
              </a:spcAft>
              <a:buClr>
                <a:srgbClr val="000000"/>
              </a:buClr>
              <a:buSzPct val="25181"/>
              <a:buFont typeface="Arial"/>
              <a:buNone/>
            </a:pPr>
            <a:r>
              <a:rPr lang="nl-BE" sz="1108" b="0" i="0" u="none" strike="noStrike" cap="none">
                <a:solidFill>
                  <a:srgbClr val="000000"/>
                </a:solidFill>
                <a:latin typeface="Arial"/>
                <a:ea typeface="Arial"/>
                <a:cs typeface="Arial"/>
                <a:sym typeface="Arial"/>
              </a:rPr>
              <a:t>www.vlaanderen.be\informatievlaanderen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e titel en teks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rot="5400000">
            <a:off x="7133431" y="1956594"/>
            <a:ext cx="5811838" cy="262890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94" name="Shape 94"/>
          <p:cNvSpPr txBox="1">
            <a:spLocks noGrp="1"/>
          </p:cNvSpPr>
          <p:nvPr>
            <p:ph type="body" idx="1"/>
          </p:nvPr>
        </p:nvSpPr>
        <p:spPr>
          <a:xfrm rot="5400000">
            <a:off x="1799431" y="-596106"/>
            <a:ext cx="5811838" cy="7734300"/>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96" name="Shape 9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7" name="Shape 6">
            <a:extLst>
              <a:ext uri="{FF2B5EF4-FFF2-40B4-BE49-F238E27FC236}">
                <a16:creationId xmlns:a16="http://schemas.microsoft.com/office/drawing/2014/main" xmlns="" id="{8680A4C4-1532-454D-813C-2CE22E833659}"/>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Inhoud van twee">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b="0"/>
            </a:pPr>
            <a:r>
              <a:rPr sz="4400" b="1"/>
              <a:t>Titeltekst</a:t>
            </a:r>
          </a:p>
        </p:txBody>
      </p:sp>
      <p:sp>
        <p:nvSpPr>
          <p:cNvPr id="23" name="Shape 23"/>
          <p:cNvSpPr>
            <a:spLocks noGrp="1"/>
          </p:cNvSpPr>
          <p:nvPr>
            <p:ph type="body" idx="1"/>
          </p:nvPr>
        </p:nvSpPr>
        <p:spPr>
          <a:xfrm>
            <a:off x="609600" y="1600200"/>
            <a:ext cx="53848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Hoofdtekst - niveau één</a:t>
            </a:r>
          </a:p>
          <a:p>
            <a:pPr lvl="1">
              <a:defRPr sz="1800"/>
            </a:pPr>
            <a:r>
              <a:rPr sz="2800"/>
              <a:t>Hoofdtekst - niveau twee</a:t>
            </a:r>
          </a:p>
          <a:p>
            <a:pPr lvl="2">
              <a:defRPr sz="1800"/>
            </a:pPr>
            <a:r>
              <a:rPr sz="2800"/>
              <a:t>Hoofdtekst - niveau drie</a:t>
            </a:r>
          </a:p>
          <a:p>
            <a:pPr lvl="3">
              <a:defRPr sz="1800"/>
            </a:pPr>
            <a:r>
              <a:rPr sz="2800"/>
              <a:t>Hoofdtekst - niveau vier</a:t>
            </a:r>
          </a:p>
          <a:p>
            <a:pPr lvl="4">
              <a:defRPr sz="1800"/>
            </a:pPr>
            <a:r>
              <a:rPr sz="2800"/>
              <a:t>Hoofdtekst - niveau vijf</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59464964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3" y="0"/>
            <a:ext cx="11834738"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861752" y="692695"/>
            <a:ext cx="2400001" cy="734484"/>
          </a:xfrm>
          <a:prstGeom prst="rect">
            <a:avLst/>
          </a:prstGeom>
          <a:ln w="12700">
            <a:miter lim="400000"/>
          </a:ln>
        </p:spPr>
      </p:pic>
      <p:sp>
        <p:nvSpPr>
          <p:cNvPr id="9" name="Subtitle 2"/>
          <p:cNvSpPr>
            <a:spLocks noGrp="1"/>
          </p:cNvSpPr>
          <p:nvPr>
            <p:ph type="subTitle" idx="1"/>
          </p:nvPr>
        </p:nvSpPr>
        <p:spPr>
          <a:xfrm>
            <a:off x="1266106" y="4509835"/>
            <a:ext cx="9150377"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0" name="Shape 7"/>
          <p:cNvSpPr>
            <a:spLocks noGrp="1"/>
          </p:cNvSpPr>
          <p:nvPr>
            <p:ph type="title"/>
          </p:nvPr>
        </p:nvSpPr>
        <p:spPr>
          <a:xfrm>
            <a:off x="1266108" y="1551753"/>
            <a:ext cx="9150377"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nl-NL" sz="3600" b="1"/>
              <a:t>Klik om de stijl te bewerken</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1751" y="5770202"/>
            <a:ext cx="1877572" cy="396241"/>
          </a:xfrm>
          <a:prstGeom prst="rect">
            <a:avLst/>
          </a:prstGeom>
        </p:spPr>
      </p:pic>
      <p:sp>
        <p:nvSpPr>
          <p:cNvPr id="16" name="TextBox 15"/>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2276564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6959" y="-21307"/>
            <a:ext cx="10785041" cy="5643664"/>
          </a:xfrm>
          <a:prstGeom prst="rect">
            <a:avLst/>
          </a:prstGeom>
        </p:spPr>
      </p:pic>
      <p:sp>
        <p:nvSpPr>
          <p:cNvPr id="15" name="Shape 108"/>
          <p:cNvSpPr/>
          <p:nvPr userDrawn="1"/>
        </p:nvSpPr>
        <p:spPr>
          <a:xfrm>
            <a:off x="2" y="-21306"/>
            <a:ext cx="8445500"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861752" y="692695"/>
            <a:ext cx="2400001" cy="734484"/>
          </a:xfrm>
          <a:prstGeom prst="rect">
            <a:avLst/>
          </a:prstGeom>
          <a:ln w="12700">
            <a:miter lim="400000"/>
          </a:ln>
        </p:spPr>
      </p:pic>
      <p:sp>
        <p:nvSpPr>
          <p:cNvPr id="10" name="Subtitle 2"/>
          <p:cNvSpPr>
            <a:spLocks noGrp="1"/>
          </p:cNvSpPr>
          <p:nvPr>
            <p:ph type="subTitle" idx="1"/>
          </p:nvPr>
        </p:nvSpPr>
        <p:spPr>
          <a:xfrm>
            <a:off x="1266108" y="4509835"/>
            <a:ext cx="6270054"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2" name="Shape 7"/>
          <p:cNvSpPr>
            <a:spLocks noGrp="1"/>
          </p:cNvSpPr>
          <p:nvPr>
            <p:ph type="title"/>
          </p:nvPr>
        </p:nvSpPr>
        <p:spPr>
          <a:xfrm>
            <a:off x="1266106" y="1551753"/>
            <a:ext cx="5213937"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nl-NL" sz="3600" b="1"/>
              <a:t>Klik om de stijl te bewerken</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1751" y="5770202"/>
            <a:ext cx="1877572" cy="396241"/>
          </a:xfrm>
          <a:prstGeom prst="rect">
            <a:avLst/>
          </a:prstGeom>
        </p:spPr>
      </p:pic>
      <p:sp>
        <p:nvSpPr>
          <p:cNvPr id="17" name="TextBox 16"/>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3828572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372" y="1"/>
            <a:ext cx="11760628"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1751" y="5770202"/>
            <a:ext cx="1877572" cy="396241"/>
          </a:xfrm>
          <a:prstGeom prst="rect">
            <a:avLst/>
          </a:prstGeom>
        </p:spPr>
      </p:pic>
      <p:sp>
        <p:nvSpPr>
          <p:cNvPr id="12" name="Shape 7"/>
          <p:cNvSpPr>
            <a:spLocks noGrp="1"/>
          </p:cNvSpPr>
          <p:nvPr>
            <p:ph type="title"/>
          </p:nvPr>
        </p:nvSpPr>
        <p:spPr>
          <a:xfrm>
            <a:off x="1266107" y="1551753"/>
            <a:ext cx="91440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nl-NL" sz="3600" b="1"/>
              <a:t>Klik om de stijl te bewerken</a:t>
            </a:r>
            <a:endParaRPr sz="3600" b="1" dirty="0"/>
          </a:p>
        </p:txBody>
      </p:sp>
      <p:sp>
        <p:nvSpPr>
          <p:cNvPr id="13" name="Shape 2"/>
          <p:cNvSpPr/>
          <p:nvPr userDrawn="1"/>
        </p:nvSpPr>
        <p:spPr>
          <a:xfrm>
            <a:off x="1" y="0"/>
            <a:ext cx="431371"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1749" y="687274"/>
            <a:ext cx="2400000" cy="701014"/>
          </a:xfrm>
          <a:prstGeom prst="rect">
            <a:avLst/>
          </a:prstGeom>
        </p:spPr>
      </p:pic>
      <p:sp>
        <p:nvSpPr>
          <p:cNvPr id="14" name="TextBox 13"/>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266108" y="4509835"/>
            <a:ext cx="91440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Tree>
    <p:extLst>
      <p:ext uri="{BB962C8B-B14F-4D97-AF65-F5344CB8AC3E}">
        <p14:creationId xmlns:p14="http://schemas.microsoft.com/office/powerpoint/2010/main" val="1801806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1199458" y="2002535"/>
            <a:ext cx="103632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nl-NL" sz="3600" b="1"/>
              <a:t>Klik om de stijl te bewerken</a:t>
            </a:r>
            <a:endParaRPr sz="3600" b="1" dirty="0"/>
          </a:p>
        </p:txBody>
      </p:sp>
      <p:sp>
        <p:nvSpPr>
          <p:cNvPr id="4" name="Subtitle 2"/>
          <p:cNvSpPr>
            <a:spLocks noGrp="1"/>
          </p:cNvSpPr>
          <p:nvPr>
            <p:ph type="subTitle" idx="1"/>
          </p:nvPr>
        </p:nvSpPr>
        <p:spPr>
          <a:xfrm>
            <a:off x="2418656" y="4941168"/>
            <a:ext cx="91440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Tree>
    <p:extLst>
      <p:ext uri="{BB962C8B-B14F-4D97-AF65-F5344CB8AC3E}">
        <p14:creationId xmlns:p14="http://schemas.microsoft.com/office/powerpoint/2010/main" val="3833492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431370" y="-1"/>
            <a:ext cx="11760630" cy="6858001"/>
          </a:xfrm>
          <a:prstGeom prst="rect">
            <a:avLst/>
          </a:prstGeom>
          <a:ln w="12700">
            <a:miter lim="400000"/>
          </a:ln>
        </p:spPr>
      </p:pic>
      <p:sp>
        <p:nvSpPr>
          <p:cNvPr id="5" name="Subtitle 2"/>
          <p:cNvSpPr>
            <a:spLocks noGrp="1"/>
          </p:cNvSpPr>
          <p:nvPr>
            <p:ph type="subTitle" idx="1"/>
          </p:nvPr>
        </p:nvSpPr>
        <p:spPr>
          <a:xfrm>
            <a:off x="2418656" y="4941168"/>
            <a:ext cx="91440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6" name="Shape 7"/>
          <p:cNvSpPr>
            <a:spLocks noGrp="1"/>
          </p:cNvSpPr>
          <p:nvPr>
            <p:ph type="title"/>
          </p:nvPr>
        </p:nvSpPr>
        <p:spPr>
          <a:xfrm>
            <a:off x="1199458" y="2002535"/>
            <a:ext cx="103632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nl-NL" sz="3600" b="1"/>
              <a:t>Klik om de stijl te bewerken</a:t>
            </a:r>
            <a:endParaRPr sz="3600" b="1" dirty="0"/>
          </a:p>
        </p:txBody>
      </p:sp>
    </p:spTree>
    <p:extLst>
      <p:ext uri="{BB962C8B-B14F-4D97-AF65-F5344CB8AC3E}">
        <p14:creationId xmlns:p14="http://schemas.microsoft.com/office/powerpoint/2010/main" val="1396311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11"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2"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381190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838201" y="1482215"/>
            <a:ext cx="5149646"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
        <p:nvSpPr>
          <p:cNvPr id="18" name="Content Placeholder 2"/>
          <p:cNvSpPr>
            <a:spLocks noGrp="1"/>
          </p:cNvSpPr>
          <p:nvPr>
            <p:ph sz="quarter" idx="11"/>
          </p:nvPr>
        </p:nvSpPr>
        <p:spPr>
          <a:xfrm>
            <a:off x="6204155" y="1482215"/>
            <a:ext cx="5149646"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598374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9"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1"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35981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25" name="Shape 25"/>
          <p:cNvSpPr txBox="1">
            <a:spLocks noGrp="1"/>
          </p:cNvSpPr>
          <p:nvPr>
            <p:ph type="body" idx="1"/>
          </p:nvPr>
        </p:nvSpPr>
        <p:spPr>
          <a:xfrm>
            <a:off x="838200" y="1825625"/>
            <a:ext cx="10515600" cy="4351200"/>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7" name="Shape 6">
            <a:extLst>
              <a:ext uri="{FF2B5EF4-FFF2-40B4-BE49-F238E27FC236}">
                <a16:creationId xmlns:a16="http://schemas.microsoft.com/office/drawing/2014/main" xmlns="" id="{EF4F5A36-E93D-4DA4-B06B-8B249F55C343}"/>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9"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3824434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815414" y="365129"/>
            <a:ext cx="3721630"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nl-NL"/>
              <a:t>Klik om de stijl te bewerken</a:t>
            </a:r>
            <a:endParaRPr lang="nl-BE" dirty="0"/>
          </a:p>
        </p:txBody>
      </p:sp>
      <p:sp>
        <p:nvSpPr>
          <p:cNvPr id="7" name="Shape 40"/>
          <p:cNvSpPr>
            <a:spLocks noGrp="1"/>
          </p:cNvSpPr>
          <p:nvPr>
            <p:ph type="body" idx="1"/>
          </p:nvPr>
        </p:nvSpPr>
        <p:spPr>
          <a:xfrm>
            <a:off x="815414" y="5892602"/>
            <a:ext cx="3721630"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nl-NL" sz="1400"/>
              <a:t>Tekststijl van het model bewerken</a:t>
            </a:r>
          </a:p>
        </p:txBody>
      </p:sp>
      <p:sp>
        <p:nvSpPr>
          <p:cNvPr id="10" name="Content Placeholder 2"/>
          <p:cNvSpPr>
            <a:spLocks noGrp="1"/>
          </p:cNvSpPr>
          <p:nvPr>
            <p:ph sz="quarter" idx="10"/>
          </p:nvPr>
        </p:nvSpPr>
        <p:spPr>
          <a:xfrm>
            <a:off x="4729317" y="365126"/>
            <a:ext cx="6624484"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4269052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763045" y="5817249"/>
            <a:ext cx="8570660"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nl-NL" sz="1400"/>
              <a:t>Tekststijl van het model bewerken</a:t>
            </a:r>
          </a:p>
        </p:txBody>
      </p:sp>
      <p:sp>
        <p:nvSpPr>
          <p:cNvPr id="3" name="Picture Placeholder 2"/>
          <p:cNvSpPr>
            <a:spLocks noGrp="1"/>
          </p:cNvSpPr>
          <p:nvPr>
            <p:ph type="pic" sz="quarter" idx="10"/>
          </p:nvPr>
        </p:nvSpPr>
        <p:spPr>
          <a:xfrm>
            <a:off x="1763042" y="1499129"/>
            <a:ext cx="8570661" cy="4168466"/>
          </a:xfrm>
        </p:spPr>
        <p:txBody>
          <a:bodyPr/>
          <a:lstStyle>
            <a:lvl1pPr marL="0" indent="0">
              <a:buNone/>
              <a:defRPr>
                <a:latin typeface="FlandersArtSans-Regular" panose="00000500000000000000" pitchFamily="2" charset="0"/>
              </a:defRPr>
            </a:lvl1pPr>
          </a:lstStyle>
          <a:p>
            <a:r>
              <a:rPr lang="nl-NL"/>
              <a:t>Klik op het pictogram als u een afbeelding wilt toevoegen</a:t>
            </a:r>
            <a:endParaRPr lang="nl-BE" dirty="0"/>
          </a:p>
        </p:txBody>
      </p:sp>
      <p:sp>
        <p:nvSpPr>
          <p:cNvPr id="11"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295479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ekop">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831850" y="1709738"/>
            <a:ext cx="10515600"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43" name="Shape 43"/>
          <p:cNvSpPr txBox="1">
            <a:spLocks noGrp="1"/>
          </p:cNvSpPr>
          <p:nvPr>
            <p:ph type="body" idx="1"/>
          </p:nvPr>
        </p:nvSpPr>
        <p:spPr>
          <a:xfrm>
            <a:off x="831850" y="4589463"/>
            <a:ext cx="10515600"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rgbClr val="888888"/>
              </a:buClr>
              <a:buSzPct val="100000"/>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spcAft>
                <a:spcPts val="0"/>
              </a:spcAft>
              <a:buClr>
                <a:srgbClr val="888888"/>
              </a:buClr>
              <a:buSzPct val="100000"/>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spcAft>
                <a:spcPts val="0"/>
              </a:spcAft>
              <a:buClr>
                <a:srgbClr val="888888"/>
              </a:buClr>
              <a:buSzPct val="100000"/>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4" name="Shape 44"/>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45" name="Shape 4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7" name="Shape 6">
            <a:extLst>
              <a:ext uri="{FF2B5EF4-FFF2-40B4-BE49-F238E27FC236}">
                <a16:creationId xmlns:a16="http://schemas.microsoft.com/office/drawing/2014/main" xmlns="" id="{7CF506C3-B31E-4034-892E-6D91F0F9BD14}"/>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49" name="Shape 49"/>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8" name="Shape 6">
            <a:extLst>
              <a:ext uri="{FF2B5EF4-FFF2-40B4-BE49-F238E27FC236}">
                <a16:creationId xmlns:a16="http://schemas.microsoft.com/office/drawing/2014/main" xmlns="" id="{7797265A-25BB-4D2F-B039-11E492C25F8B}"/>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Vergelijkin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8"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56" name="Shape 56"/>
          <p:cNvSpPr txBox="1">
            <a:spLocks noGrp="1"/>
          </p:cNvSpPr>
          <p:nvPr>
            <p:ph type="body" idx="1"/>
          </p:nvPr>
        </p:nvSpPr>
        <p:spPr>
          <a:xfrm>
            <a:off x="839788" y="1681163"/>
            <a:ext cx="51577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spcAft>
                <a:spcPts val="0"/>
              </a:spcAft>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8" y="2505075"/>
            <a:ext cx="5157787" cy="368458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3"/>
          </p:nvPr>
        </p:nvSpPr>
        <p:spPr>
          <a:xfrm>
            <a:off x="6172200" y="1681163"/>
            <a:ext cx="5183188"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spcAft>
                <a:spcPts val="0"/>
              </a:spcAft>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4"/>
          </p:nvPr>
        </p:nvSpPr>
        <p:spPr>
          <a:xfrm>
            <a:off x="6172200" y="2505075"/>
            <a:ext cx="5183188" cy="368458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61" name="Shape 6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10" name="Shape 6">
            <a:extLst>
              <a:ext uri="{FF2B5EF4-FFF2-40B4-BE49-F238E27FC236}">
                <a16:creationId xmlns:a16="http://schemas.microsoft.com/office/drawing/2014/main" xmlns="" id="{9CD60855-794D-461A-9E52-631335ADE4F1}"/>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Leeg">
    <p:spTree>
      <p:nvGrpSpPr>
        <p:cNvPr id="1" name="Shape 68"/>
        <p:cNvGrpSpPr/>
        <p:nvPr/>
      </p:nvGrpSpPr>
      <p:grpSpPr>
        <a:xfrm>
          <a:off x="0" y="0"/>
          <a:ext cx="0" cy="0"/>
          <a:chOff x="0" y="0"/>
          <a:chExt cx="0" cy="0"/>
        </a:xfrm>
      </p:grpSpPr>
      <p:sp>
        <p:nvSpPr>
          <p:cNvPr id="69" name="Shape 69"/>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5" name="Shape 6">
            <a:extLst>
              <a:ext uri="{FF2B5EF4-FFF2-40B4-BE49-F238E27FC236}">
                <a16:creationId xmlns:a16="http://schemas.microsoft.com/office/drawing/2014/main" xmlns="" id="{EF61DC89-29A7-48F8-9BD4-6DC4FE52D79D}"/>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Inhoud met bijschrif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74" name="Shape 74"/>
          <p:cNvSpPr txBox="1">
            <a:spLocks noGrp="1"/>
          </p:cNvSpPr>
          <p:nvPr>
            <p:ph type="body" idx="1"/>
          </p:nvPr>
        </p:nvSpPr>
        <p:spPr>
          <a:xfrm>
            <a:off x="5183188" y="987425"/>
            <a:ext cx="6172200" cy="4873625"/>
          </a:xfrm>
          <a:prstGeom prst="rect">
            <a:avLst/>
          </a:prstGeom>
          <a:noFill/>
          <a:ln>
            <a:noFill/>
          </a:ln>
        </p:spPr>
        <p:txBody>
          <a:bodyPr wrap="square" lIns="91425" tIns="91425" rIns="91425" bIns="91425" anchor="t" anchorCtr="0"/>
          <a:lstStyle>
            <a:lvl1pPr marL="228600" marR="0" lvl="0" indent="177800" algn="l" rtl="0">
              <a:lnSpc>
                <a:spcPct val="90000"/>
              </a:lnSpc>
              <a:spcBef>
                <a:spcPts val="100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127000" algn="l" rtl="0">
              <a:lnSpc>
                <a:spcPct val="90000"/>
              </a:lnSpc>
              <a:spcBef>
                <a:spcPts val="5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body" idx="2"/>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77" name="Shape 7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8" name="Shape 6">
            <a:extLst>
              <a:ext uri="{FF2B5EF4-FFF2-40B4-BE49-F238E27FC236}">
                <a16:creationId xmlns:a16="http://schemas.microsoft.com/office/drawing/2014/main" xmlns="" id="{7A740C47-F539-47EA-B82C-E2B56F5F9230}"/>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Afbeelding met bijschrif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81" name="Shape 81"/>
          <p:cNvSpPr>
            <a:spLocks noGrp="1"/>
          </p:cNvSpPr>
          <p:nvPr>
            <p:ph type="pic" idx="2"/>
          </p:nvPr>
        </p:nvSpPr>
        <p:spPr>
          <a:xfrm>
            <a:off x="5183188" y="987425"/>
            <a:ext cx="6172200" cy="4873625"/>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SzPct val="1000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body" idx="1"/>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84" name="Shape 84"/>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8" name="Shape 6">
            <a:extLst>
              <a:ext uri="{FF2B5EF4-FFF2-40B4-BE49-F238E27FC236}">
                <a16:creationId xmlns:a16="http://schemas.microsoft.com/office/drawing/2014/main" xmlns="" id="{70B5859F-68B2-4C76-8CA4-68D291BCE10B}"/>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el en verticale teks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88" name="Shape 88"/>
          <p:cNvSpPr txBox="1">
            <a:spLocks noGrp="1"/>
          </p:cNvSpPr>
          <p:nvPr>
            <p:ph type="body" idx="1"/>
          </p:nvPr>
        </p:nvSpPr>
        <p:spPr>
          <a:xfrm rot="5400000">
            <a:off x="3920331" y="-1256506"/>
            <a:ext cx="4351338" cy="10515600"/>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90" name="Shape 9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7" name="Shape 6">
            <a:extLst>
              <a:ext uri="{FF2B5EF4-FFF2-40B4-BE49-F238E27FC236}">
                <a16:creationId xmlns:a16="http://schemas.microsoft.com/office/drawing/2014/main" xmlns="" id="{F00683C3-4F90-4572-B280-18DC8FA7D274}"/>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7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1" y="1482215"/>
            <a:ext cx="10515600"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1" y="0"/>
            <a:ext cx="431371"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9"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0"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178930672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joinup.ec.europa.eu/solution/dcat-application-profile-data-portals-europe" TargetMode="External"/><Relationship Id="rId7" Type="http://schemas.openxmlformats.org/officeDocument/2006/relationships/hyperlink" Target="http://data.europa.eu/w21/8d58d3f4-5013-4aa3-8c39-4f0059460da7" TargetMode="External"/><Relationship Id="rId2" Type="http://schemas.openxmlformats.org/officeDocument/2006/relationships/image" Target="../media/image11.jp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hyperlink" Target="http://data.europa.eu/w21/322eb58a-08d9-4721-b179-7b62b097304d" TargetMode="Externa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hyperlink" Target="https://joinup.ec.europa.eu/rdf_entity/http_e_f_fdata_ceuropa_ceu_fw21_f73920f8b_b6c65_b4c82_bbe8c_b23a6d2cc4d58/abou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joinup.ec.europa.eu/document/uri-standard-guidelines-flemish-government" TargetMode="External"/><Relationship Id="rId5" Type="http://schemas.openxmlformats.org/officeDocument/2006/relationships/hyperlink" Target="http://data.vlaanderen.be/cms/VlaamseURI-StandaardVoorData_V1.0.pdf"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5" name="Shape 354">
            <a:extLst>
              <a:ext uri="{FF2B5EF4-FFF2-40B4-BE49-F238E27FC236}">
                <a16:creationId xmlns:a16="http://schemas.microsoft.com/office/drawing/2014/main" xmlns="" id="{2155B5C1-D18C-492C-935C-23501BACDDA3}"/>
              </a:ext>
            </a:extLst>
          </p:cNvPr>
          <p:cNvSpPr txBox="1">
            <a:spLocks noGrp="1"/>
          </p:cNvSpPr>
          <p:nvPr>
            <p:ph type="title"/>
          </p:nvPr>
        </p:nvSpPr>
        <p:spPr>
          <a:xfrm>
            <a:off x="915979" y="3302785"/>
            <a:ext cx="5453665" cy="1859225"/>
          </a:xfrm>
          <a:prstGeom prst="rect">
            <a:avLst/>
          </a:prstGeom>
          <a:noFill/>
          <a:ln>
            <a:noFill/>
          </a:ln>
        </p:spPr>
        <p:txBody>
          <a:bodyPr wrap="square" lIns="45700" tIns="45700" rIns="45700" bIns="45700" anchor="b" anchorCtr="0">
            <a:noAutofit/>
          </a:bodyPr>
          <a:lstStyle/>
          <a:p>
            <a:pPr lvl="0">
              <a:buSzPct val="25000"/>
            </a:pPr>
            <a:r>
              <a:rPr lang="nl-BE" sz="3000" dirty="0" smtClean="0">
                <a:solidFill>
                  <a:srgbClr val="262626"/>
                </a:solidFill>
              </a:rPr>
              <a:t>URI-standaard</a:t>
            </a:r>
            <a:r>
              <a:rPr lang="nl-BE" sz="3000" b="1" i="0" u="none" strike="noStrike" cap="none" dirty="0">
                <a:solidFill>
                  <a:srgbClr val="262626"/>
                </a:solidFill>
                <a:latin typeface="Arial"/>
                <a:ea typeface="Arial"/>
                <a:cs typeface="Arial"/>
                <a:sym typeface="Arial"/>
              </a:rPr>
              <a:t/>
            </a:r>
            <a:br>
              <a:rPr lang="nl-BE" sz="3000" b="1" i="0" u="none" strike="noStrike" cap="none" dirty="0">
                <a:solidFill>
                  <a:srgbClr val="262626"/>
                </a:solidFill>
                <a:latin typeface="Arial"/>
                <a:ea typeface="Arial"/>
                <a:cs typeface="Arial"/>
                <a:sym typeface="Arial"/>
              </a:rPr>
            </a:br>
            <a:r>
              <a:rPr lang="nl-BE" sz="2000" dirty="0">
                <a:solidFill>
                  <a:srgbClr val="262626"/>
                </a:solidFill>
              </a:rPr>
              <a:t/>
            </a:r>
            <a:br>
              <a:rPr lang="nl-BE" sz="2000" dirty="0">
                <a:solidFill>
                  <a:srgbClr val="262626"/>
                </a:solidFill>
              </a:rPr>
            </a:br>
            <a:endParaRPr lang="en-US" sz="2000" b="1" i="0" u="none" strike="noStrike" cap="none" dirty="0">
              <a:solidFill>
                <a:srgbClr val="262626"/>
              </a:solidFill>
              <a:latin typeface="Arial"/>
              <a:ea typeface="Arial"/>
              <a:cs typeface="Arial"/>
              <a:sym typeface="Arial"/>
            </a:endParaRPr>
          </a:p>
        </p:txBody>
      </p:sp>
      <p:sp>
        <p:nvSpPr>
          <p:cNvPr id="3" name="Subtitle 6">
            <a:extLst>
              <a:ext uri="{FF2B5EF4-FFF2-40B4-BE49-F238E27FC236}">
                <a16:creationId xmlns:a16="http://schemas.microsoft.com/office/drawing/2014/main" xmlns="" id="{4CA13395-5AFF-45A6-8535-1C765F4B8C29}"/>
              </a:ext>
            </a:extLst>
          </p:cNvPr>
          <p:cNvSpPr>
            <a:spLocks noGrp="1"/>
          </p:cNvSpPr>
          <p:nvPr>
            <p:ph type="subTitle" idx="1"/>
          </p:nvPr>
        </p:nvSpPr>
        <p:spPr>
          <a:xfrm>
            <a:off x="915979" y="4898093"/>
            <a:ext cx="5094419" cy="527833"/>
          </a:xfrm>
        </p:spPr>
        <p:txBody>
          <a:bodyPr/>
          <a:lstStyle/>
          <a:p>
            <a:r>
              <a:rPr lang="nl-BE" dirty="0" smtClean="0">
                <a:solidFill>
                  <a:schemeClr val="tx1"/>
                </a:solidFill>
              </a:rPr>
              <a:t>Webcast 16 maart 2018</a:t>
            </a:r>
            <a:endParaRPr lang="nl-BE" dirty="0">
              <a:solidFill>
                <a:schemeClr val="tx1"/>
              </a:solidFill>
            </a:endParaRPr>
          </a:p>
        </p:txBody>
      </p:sp>
    </p:spTree>
    <p:extLst>
      <p:ext uri="{BB962C8B-B14F-4D97-AF65-F5344CB8AC3E}">
        <p14:creationId xmlns:p14="http://schemas.microsoft.com/office/powerpoint/2010/main" val="2842407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p:spPr>
        <p:txBody>
          <a:bodyPr wrap="square" lIns="91425" tIns="91425" rIns="91425" bIns="91425" anchor="ctr" anchorCtr="0">
            <a:normAutofit/>
          </a:bodyPr>
          <a:lstStyle/>
          <a:p>
            <a:r>
              <a:rPr lang="nl-BE" dirty="0"/>
              <a:t>Vlaamse URI-standaard voor data</a:t>
            </a:r>
          </a:p>
        </p:txBody>
      </p:sp>
      <p:pic>
        <p:nvPicPr>
          <p:cNvPr id="8" name="Tijdelijke aanduiding voor inhoud 7">
            <a:extLst>
              <a:ext uri="{FF2B5EF4-FFF2-40B4-BE49-F238E27FC236}">
                <a16:creationId xmlns:a16="http://schemas.microsoft.com/office/drawing/2014/main" xmlns="" id="{6DB5BFBF-667A-49E9-8E89-FD784C651E62}"/>
              </a:ext>
            </a:extLst>
          </p:cNvPr>
          <p:cNvPicPr>
            <a:picLocks noGrp="1" noChangeAspect="1"/>
          </p:cNvPicPr>
          <p:nvPr>
            <p:ph sz="quarter" idx="4294967295"/>
          </p:nvPr>
        </p:nvPicPr>
        <p:blipFill>
          <a:blip r:embed="rId3"/>
          <a:stretch>
            <a:fillRect/>
          </a:stretch>
        </p:blipFill>
        <p:spPr>
          <a:xfrm>
            <a:off x="8796762" y="2232673"/>
            <a:ext cx="2652736" cy="3428111"/>
          </a:xfrm>
          <a:prstGeom prst="rect">
            <a:avLst/>
          </a:prstGeom>
          <a:effectLst>
            <a:outerShdw blurRad="50800" dist="190500" dir="2700000" algn="tl" rotWithShape="0">
              <a:srgbClr val="000000">
                <a:alpha val="40000"/>
              </a:srgbClr>
            </a:outerShdw>
          </a:effectLst>
        </p:spPr>
      </p:pic>
      <p:sp>
        <p:nvSpPr>
          <p:cNvPr id="9" name="Tijdelijke aanduiding voor inhoud 2">
            <a:extLst>
              <a:ext uri="{FF2B5EF4-FFF2-40B4-BE49-F238E27FC236}">
                <a16:creationId xmlns:a16="http://schemas.microsoft.com/office/drawing/2014/main" xmlns="" id="{FEFC7FE4-15B5-46F5-A856-EB20A56F5BCD}"/>
              </a:ext>
            </a:extLst>
          </p:cNvPr>
          <p:cNvSpPr txBox="1">
            <a:spLocks/>
          </p:cNvSpPr>
          <p:nvPr/>
        </p:nvSpPr>
        <p:spPr>
          <a:xfrm>
            <a:off x="3852604" y="2232673"/>
            <a:ext cx="4757996" cy="3428111"/>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Char char="&gt;"/>
              <a:defRPr sz="2400" kern="1200">
                <a:solidFill>
                  <a:schemeClr val="tx1"/>
                </a:solidFill>
                <a:uFillTx/>
                <a:latin typeface="FlandersArtSans-Regular" panose="00000500000000000000" pitchFamily="2" charset="0"/>
                <a:ea typeface="+mn-ea"/>
                <a:cs typeface="+mn-cs"/>
              </a:defRPr>
            </a:lvl1pPr>
            <a:lvl2pPr marL="783771" marR="0" indent="-326571" algn="l" defTabSz="914400" rtl="0" eaLnBrk="1" fontAlgn="auto" latinLnBrk="0" hangingPunct="1">
              <a:lnSpc>
                <a:spcPct val="100000"/>
              </a:lnSpc>
              <a:spcBef>
                <a:spcPts val="700"/>
              </a:spcBef>
              <a:spcAft>
                <a:spcPts val="0"/>
              </a:spcAft>
              <a:buSzPct val="100000"/>
              <a:buFont typeface="Wingdings" panose="05000000000000000000" pitchFamily="2" charset="2"/>
              <a:buChar char="§"/>
              <a:defRPr sz="2400" kern="1200">
                <a:solidFill>
                  <a:schemeClr val="tx1"/>
                </a:solidFill>
                <a:uFillTx/>
                <a:latin typeface="FlandersArtSans-Regular" panose="00000500000000000000" pitchFamily="2" charset="0"/>
                <a:ea typeface="+mn-ea"/>
                <a:cs typeface="+mn-cs"/>
              </a:defRPr>
            </a:lvl2pPr>
            <a:lvl3pPr marL="1219200" marR="0" indent="-304800" algn="l" defTabSz="914400" rtl="0" eaLnBrk="1" fontAlgn="auto" latinLnBrk="0" hangingPunct="1">
              <a:lnSpc>
                <a:spcPct val="100000"/>
              </a:lnSpc>
              <a:spcBef>
                <a:spcPts val="700"/>
              </a:spcBef>
              <a:spcAft>
                <a:spcPts val="0"/>
              </a:spcAft>
              <a:buSzPct val="100000"/>
              <a:buFont typeface="FlandersArtSans-Regular" panose="00000500000000000000" pitchFamily="2" charset="0"/>
              <a:buChar char="&gt;"/>
              <a:defRPr sz="2000" kern="1200">
                <a:solidFill>
                  <a:schemeClr val="tx1"/>
                </a:solidFill>
                <a:uFillTx/>
                <a:latin typeface="FlandersArtSans-Regular" panose="00000500000000000000" pitchFamily="2" charset="0"/>
                <a:ea typeface="+mn-ea"/>
                <a:cs typeface="+mn-cs"/>
              </a:defRPr>
            </a:lvl3pPr>
            <a:lvl4pPr marL="1737360" marR="0" indent="-365760" algn="l" defTabSz="914400" rtl="0" eaLnBrk="1" fontAlgn="auto" latinLnBrk="0" hangingPunct="1">
              <a:lnSpc>
                <a:spcPct val="100000"/>
              </a:lnSpc>
              <a:spcBef>
                <a:spcPts val="700"/>
              </a:spcBef>
              <a:spcAft>
                <a:spcPts val="0"/>
              </a:spcAft>
              <a:buSzPct val="100000"/>
              <a:buFont typeface="Wingdings" panose="05000000000000000000" pitchFamily="2" charset="2"/>
              <a:buChar char="§"/>
              <a:defRPr sz="1800" kern="1200">
                <a:solidFill>
                  <a:schemeClr val="tx1"/>
                </a:solidFill>
                <a:uFillTx/>
                <a:latin typeface="FlandersArtSans-Regular" panose="00000500000000000000" pitchFamily="2" charset="0"/>
                <a:ea typeface="+mn-ea"/>
                <a:cs typeface="+mn-cs"/>
              </a:defRPr>
            </a:lvl4pPr>
            <a:lvl5pPr marL="2194560" marR="0" indent="-365760" algn="l" defTabSz="914400" rtl="0" eaLnBrk="1" fontAlgn="auto" latinLnBrk="0" hangingPunct="1">
              <a:lnSpc>
                <a:spcPct val="100000"/>
              </a:lnSpc>
              <a:spcBef>
                <a:spcPts val="700"/>
              </a:spcBef>
              <a:spcAft>
                <a:spcPts val="0"/>
              </a:spcAft>
              <a:buSzPct val="100000"/>
              <a:buFont typeface="FlandersArtSans-Regular" panose="00000500000000000000" pitchFamily="2" charset="0"/>
              <a:buChar char="&gt;"/>
              <a:defRPr sz="1800" kern="1200">
                <a:solidFill>
                  <a:schemeClr val="tx1"/>
                </a:solidFill>
                <a:uFillTx/>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indent="0">
              <a:buClr>
                <a:schemeClr val="tx1"/>
              </a:buClr>
              <a:buNone/>
            </a:pPr>
            <a:r>
              <a:rPr lang="nl-BE" dirty="0">
                <a:latin typeface="+mn-lt"/>
              </a:rPr>
              <a:t>Gebaseerd op</a:t>
            </a:r>
          </a:p>
          <a:p>
            <a:pPr>
              <a:buClr>
                <a:schemeClr val="tx1"/>
              </a:buClr>
              <a:buFont typeface="Arial" panose="020B0604020202020204" pitchFamily="34" charset="0"/>
              <a:buChar char="•"/>
            </a:pPr>
            <a:r>
              <a:rPr lang="nl-BE" dirty="0">
                <a:latin typeface="+mn-lt"/>
              </a:rPr>
              <a:t>ISA studie (2012):</a:t>
            </a:r>
          </a:p>
          <a:p>
            <a:pPr>
              <a:buClr>
                <a:schemeClr val="tx1"/>
              </a:buClr>
              <a:buFont typeface="Arial" panose="020B0604020202020204" pitchFamily="34" charset="0"/>
              <a:buChar char="•"/>
            </a:pPr>
            <a:r>
              <a:rPr lang="nl-BE" dirty="0">
                <a:latin typeface="+mn-lt"/>
              </a:rPr>
              <a:t>10 </a:t>
            </a:r>
            <a:r>
              <a:rPr lang="nl-BE" dirty="0" err="1">
                <a:latin typeface="+mn-lt"/>
              </a:rPr>
              <a:t>rules</a:t>
            </a:r>
            <a:r>
              <a:rPr lang="nl-BE" dirty="0">
                <a:latin typeface="+mn-lt"/>
              </a:rPr>
              <a:t> </a:t>
            </a:r>
            <a:r>
              <a:rPr lang="nl-BE" dirty="0" err="1">
                <a:latin typeface="+mn-lt"/>
              </a:rPr>
              <a:t>for</a:t>
            </a:r>
            <a:r>
              <a:rPr lang="nl-BE" dirty="0">
                <a:latin typeface="+mn-lt"/>
              </a:rPr>
              <a:t> URI-</a:t>
            </a:r>
            <a:r>
              <a:rPr lang="nl-BE" dirty="0" err="1">
                <a:latin typeface="+mn-lt"/>
              </a:rPr>
              <a:t>persistence</a:t>
            </a:r>
            <a:endParaRPr lang="nl-BE" dirty="0">
              <a:latin typeface="+mn-lt"/>
            </a:endParaRPr>
          </a:p>
          <a:p>
            <a:pPr>
              <a:buClr>
                <a:schemeClr val="tx1"/>
              </a:buClr>
              <a:buFont typeface="Arial" panose="020B0604020202020204" pitchFamily="34" charset="0"/>
              <a:buChar char="•"/>
            </a:pPr>
            <a:r>
              <a:rPr lang="nl-BE" i="1" dirty="0">
                <a:latin typeface="+mn-lt"/>
              </a:rPr>
              <a:t>https://joinup.ec.europa.eu/document/10-rules-persistent-uris</a:t>
            </a:r>
          </a:p>
        </p:txBody>
      </p:sp>
      <p:pic>
        <p:nvPicPr>
          <p:cNvPr id="11" name="Picture 7"/>
          <p:cNvPicPr>
            <a:picLocks noChangeAspect="1" noChangeArrowheads="1"/>
          </p:cNvPicPr>
          <p:nvPr/>
        </p:nvPicPr>
        <p:blipFill rotWithShape="1">
          <a:blip r:embed="rId4"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10</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9005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xmlns="" id="{C3707A15-7A3A-4A12-BEDA-AE5BAFC189DB}"/>
              </a:ext>
            </a:extLst>
          </p:cNvPr>
          <p:cNvSpPr>
            <a:spLocks noGrp="1"/>
          </p:cNvSpPr>
          <p:nvPr>
            <p:ph type="title"/>
          </p:nvPr>
        </p:nvSpPr>
        <p:spPr>
          <a:noFill/>
          <a:ln>
            <a:noFill/>
          </a:ln>
        </p:spPr>
        <p:txBody>
          <a:bodyPr wrap="square" lIns="91425" tIns="91425" rIns="91425" bIns="91425" anchor="ctr" anchorCtr="0">
            <a:normAutofit/>
          </a:bodyPr>
          <a:lstStyle/>
          <a:p>
            <a:r>
              <a:rPr lang="nl-BE" dirty="0"/>
              <a:t>Vlaamse URI-standaard voor data</a:t>
            </a:r>
            <a:br>
              <a:rPr lang="nl-BE" dirty="0"/>
            </a:br>
            <a:r>
              <a:rPr lang="nl-BE" sz="2800" dirty="0"/>
              <a:t>10 Rules </a:t>
            </a:r>
            <a:r>
              <a:rPr lang="nl-BE" sz="2800" dirty="0" err="1"/>
              <a:t>for</a:t>
            </a:r>
            <a:r>
              <a:rPr lang="nl-BE" sz="2800" dirty="0"/>
              <a:t> URI-</a:t>
            </a:r>
            <a:r>
              <a:rPr lang="nl-BE" sz="2800" dirty="0" err="1"/>
              <a:t>Persistence</a:t>
            </a:r>
            <a:endParaRPr lang="nl-BE" sz="2800" dirty="0"/>
          </a:p>
        </p:txBody>
      </p:sp>
      <p:pic>
        <p:nvPicPr>
          <p:cNvPr id="6" name="Tijdelijke aanduiding voor inhoud 5">
            <a:extLst>
              <a:ext uri="{FF2B5EF4-FFF2-40B4-BE49-F238E27FC236}">
                <a16:creationId xmlns:a16="http://schemas.microsoft.com/office/drawing/2014/main" xmlns="" id="{17E57BB4-7D2C-4A47-AC5F-43A3D7256737}"/>
              </a:ext>
            </a:extLst>
          </p:cNvPr>
          <p:cNvPicPr>
            <a:picLocks noGrp="1" noChangeAspect="1"/>
          </p:cNvPicPr>
          <p:nvPr>
            <p:ph sz="quarter" idx="4294967295"/>
          </p:nvPr>
        </p:nvPicPr>
        <p:blipFill>
          <a:blip r:embed="rId3"/>
          <a:stretch>
            <a:fillRect/>
          </a:stretch>
        </p:blipFill>
        <p:spPr>
          <a:xfrm>
            <a:off x="3867664" y="2051726"/>
            <a:ext cx="7385222" cy="3790003"/>
          </a:xfrm>
          <a:prstGeom prst="rect">
            <a:avLst/>
          </a:prstGeom>
        </p:spPr>
      </p:pic>
      <p:pic>
        <p:nvPicPr>
          <p:cNvPr id="9" name="Picture 7"/>
          <p:cNvPicPr>
            <a:picLocks noChangeAspect="1" noChangeArrowheads="1"/>
          </p:cNvPicPr>
          <p:nvPr/>
        </p:nvPicPr>
        <p:blipFill rotWithShape="1">
          <a:blip r:embed="rId4"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11</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60186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p:spPr>
        <p:txBody>
          <a:bodyPr wrap="square" lIns="91425" tIns="91425" rIns="91425" bIns="91425" anchor="ctr" anchorCtr="0">
            <a:normAutofit/>
          </a:bodyPr>
          <a:lstStyle/>
          <a:p>
            <a:r>
              <a:rPr lang="nl-BE" dirty="0"/>
              <a:t>Vlaamse URI-standaard voor data</a:t>
            </a:r>
          </a:p>
        </p:txBody>
      </p:sp>
      <p:sp>
        <p:nvSpPr>
          <p:cNvPr id="3" name="Tijdelijke aanduiding voor inhoud 2"/>
          <p:cNvSpPr>
            <a:spLocks noGrp="1"/>
          </p:cNvSpPr>
          <p:nvPr>
            <p:ph type="body" idx="1"/>
          </p:nvPr>
        </p:nvSpPr>
        <p:spPr>
          <a:xfrm>
            <a:off x="3669956" y="1825625"/>
            <a:ext cx="7683843" cy="4351200"/>
          </a:xfrm>
        </p:spPr>
        <p:txBody>
          <a:bodyPr anchor="ctr"/>
          <a:lstStyle/>
          <a:p>
            <a:pPr>
              <a:buClrTx/>
            </a:pPr>
            <a:r>
              <a:rPr lang="nl-BE" sz="2000" dirty="0">
                <a:solidFill>
                  <a:schemeClr val="tx1">
                    <a:lumMod val="50000"/>
                  </a:schemeClr>
                </a:solidFill>
                <a:uFillTx/>
                <a:latin typeface="+mn-lt"/>
                <a:cs typeface="Arial" panose="020B0604020202020204" pitchFamily="34" charset="0"/>
              </a:rPr>
              <a:t> Beperkt tot </a:t>
            </a:r>
            <a:r>
              <a:rPr lang="nl-BE" sz="2000" dirty="0" err="1">
                <a:solidFill>
                  <a:schemeClr val="tx1">
                    <a:lumMod val="50000"/>
                  </a:schemeClr>
                </a:solidFill>
                <a:uFillTx/>
                <a:latin typeface="+mn-lt"/>
                <a:cs typeface="Arial" panose="020B0604020202020204" pitchFamily="34" charset="0"/>
              </a:rPr>
              <a:t>URI’s</a:t>
            </a:r>
            <a:r>
              <a:rPr lang="nl-BE" sz="2000" dirty="0">
                <a:solidFill>
                  <a:schemeClr val="tx1">
                    <a:lumMod val="50000"/>
                  </a:schemeClr>
                </a:solidFill>
                <a:uFillTx/>
                <a:latin typeface="+mn-lt"/>
                <a:cs typeface="Arial" panose="020B0604020202020204" pitchFamily="34" charset="0"/>
              </a:rPr>
              <a:t> van </a:t>
            </a:r>
            <a:r>
              <a:rPr lang="nl-BE" sz="2000" b="1" dirty="0">
                <a:solidFill>
                  <a:schemeClr val="tx1">
                    <a:lumMod val="50000"/>
                  </a:schemeClr>
                </a:solidFill>
                <a:uFillTx/>
                <a:latin typeface="+mn-lt"/>
                <a:cs typeface="Arial" panose="020B0604020202020204" pitchFamily="34" charset="0"/>
              </a:rPr>
              <a:t>data-resources</a:t>
            </a:r>
          </a:p>
          <a:p>
            <a:pPr>
              <a:buClrTx/>
            </a:pPr>
            <a:r>
              <a:rPr lang="nl-BE" sz="2000" b="1" dirty="0">
                <a:solidFill>
                  <a:schemeClr val="tx1">
                    <a:lumMod val="50000"/>
                  </a:schemeClr>
                </a:solidFill>
                <a:latin typeface="+mn-lt"/>
                <a:cs typeface="Arial" panose="020B0604020202020204" pitchFamily="34" charset="0"/>
              </a:rPr>
              <a:t> Persistente</a:t>
            </a:r>
            <a:r>
              <a:rPr lang="nl-BE" sz="2000" dirty="0">
                <a:solidFill>
                  <a:schemeClr val="tx1">
                    <a:lumMod val="50000"/>
                  </a:schemeClr>
                </a:solidFill>
                <a:latin typeface="+mn-lt"/>
                <a:cs typeface="Arial" panose="020B0604020202020204" pitchFamily="34" charset="0"/>
              </a:rPr>
              <a:t> </a:t>
            </a:r>
            <a:r>
              <a:rPr lang="nl-BE" sz="2000" dirty="0" err="1">
                <a:solidFill>
                  <a:schemeClr val="tx1">
                    <a:lumMod val="50000"/>
                  </a:schemeClr>
                </a:solidFill>
                <a:latin typeface="+mn-lt"/>
                <a:cs typeface="Arial" panose="020B0604020202020204" pitchFamily="34" charset="0"/>
              </a:rPr>
              <a:t>URI’s</a:t>
            </a:r>
            <a:endParaRPr lang="nl-BE" sz="2000" dirty="0">
              <a:solidFill>
                <a:schemeClr val="tx1">
                  <a:lumMod val="50000"/>
                </a:schemeClr>
              </a:solidFill>
              <a:uFillTx/>
              <a:latin typeface="+mn-lt"/>
              <a:cs typeface="Arial" panose="020B0604020202020204" pitchFamily="34" charset="0"/>
            </a:endParaRPr>
          </a:p>
          <a:p>
            <a:pPr>
              <a:buClrTx/>
            </a:pPr>
            <a:r>
              <a:rPr lang="nl-BE" sz="2000" b="1" dirty="0">
                <a:solidFill>
                  <a:schemeClr val="tx1">
                    <a:lumMod val="50000"/>
                  </a:schemeClr>
                </a:solidFill>
                <a:uFillTx/>
                <a:latin typeface="+mn-lt"/>
                <a:cs typeface="Arial" panose="020B0604020202020204" pitchFamily="34" charset="0"/>
              </a:rPr>
              <a:t> </a:t>
            </a:r>
            <a:r>
              <a:rPr lang="nl-BE" sz="2000" b="1" dirty="0" err="1">
                <a:solidFill>
                  <a:schemeClr val="tx1">
                    <a:lumMod val="50000"/>
                  </a:schemeClr>
                </a:solidFill>
                <a:uFillTx/>
                <a:latin typeface="+mn-lt"/>
                <a:cs typeface="Arial" panose="020B0604020202020204" pitchFamily="34" charset="0"/>
              </a:rPr>
              <a:t>Legacy</a:t>
            </a:r>
            <a:r>
              <a:rPr lang="nl-BE" sz="2000" dirty="0">
                <a:solidFill>
                  <a:schemeClr val="tx1">
                    <a:lumMod val="50000"/>
                  </a:schemeClr>
                </a:solidFill>
                <a:uFillTx/>
                <a:latin typeface="+mn-lt"/>
                <a:cs typeface="Arial" panose="020B0604020202020204" pitchFamily="34" charset="0"/>
              </a:rPr>
              <a:t>: </a:t>
            </a:r>
          </a:p>
          <a:p>
            <a:pPr lvl="1"/>
            <a:r>
              <a:rPr lang="nl-BE" sz="1800" dirty="0">
                <a:solidFill>
                  <a:schemeClr val="tx1">
                    <a:lumMod val="50000"/>
                  </a:schemeClr>
                </a:solidFill>
                <a:uFillTx/>
                <a:latin typeface="+mn-lt"/>
                <a:cs typeface="Arial" panose="020B0604020202020204" pitchFamily="34" charset="0"/>
              </a:rPr>
              <a:t>Behoud van bestaande persistente </a:t>
            </a:r>
            <a:r>
              <a:rPr lang="nl-BE" sz="1800" dirty="0" err="1">
                <a:solidFill>
                  <a:schemeClr val="tx1">
                    <a:lumMod val="50000"/>
                  </a:schemeClr>
                </a:solidFill>
                <a:uFillTx/>
                <a:latin typeface="+mn-lt"/>
                <a:cs typeface="Arial" panose="020B0604020202020204" pitchFamily="34" charset="0"/>
              </a:rPr>
              <a:t>URI’s</a:t>
            </a:r>
            <a:r>
              <a:rPr lang="nl-BE" sz="1800" dirty="0">
                <a:solidFill>
                  <a:schemeClr val="tx1">
                    <a:lumMod val="50000"/>
                  </a:schemeClr>
                </a:solidFill>
                <a:uFillTx/>
                <a:latin typeface="+mn-lt"/>
                <a:cs typeface="Arial" panose="020B0604020202020204" pitchFamily="34" charset="0"/>
              </a:rPr>
              <a:t> en URI-genererende systemen</a:t>
            </a:r>
          </a:p>
          <a:p>
            <a:pPr>
              <a:buClrTx/>
            </a:pPr>
            <a:r>
              <a:rPr lang="nl-BE" sz="2000" b="1" dirty="0">
                <a:solidFill>
                  <a:schemeClr val="tx1">
                    <a:lumMod val="50000"/>
                  </a:schemeClr>
                </a:solidFill>
                <a:latin typeface="+mn-lt"/>
                <a:cs typeface="Arial" panose="020B0604020202020204" pitchFamily="34" charset="0"/>
              </a:rPr>
              <a:t> Kandidaat</a:t>
            </a:r>
            <a:r>
              <a:rPr lang="nl-BE" sz="2000" dirty="0">
                <a:solidFill>
                  <a:schemeClr val="tx1">
                    <a:lumMod val="50000"/>
                  </a:schemeClr>
                </a:solidFill>
                <a:latin typeface="+mn-lt"/>
                <a:cs typeface="Arial" panose="020B0604020202020204" pitchFamily="34" charset="0"/>
              </a:rPr>
              <a:t> om vastgesteld te worden als </a:t>
            </a:r>
            <a:r>
              <a:rPr lang="nl-BE" sz="2000" dirty="0" smtClean="0">
                <a:solidFill>
                  <a:schemeClr val="tx1">
                    <a:lumMod val="50000"/>
                  </a:schemeClr>
                </a:solidFill>
                <a:latin typeface="+mn-lt"/>
                <a:cs typeface="Arial" panose="020B0604020202020204" pitchFamily="34" charset="0"/>
              </a:rPr>
              <a:t>“vrijwillig toe </a:t>
            </a:r>
            <a:r>
              <a:rPr lang="nl-BE" sz="2000" dirty="0">
                <a:solidFill>
                  <a:schemeClr val="tx1">
                    <a:lumMod val="50000"/>
                  </a:schemeClr>
                </a:solidFill>
                <a:latin typeface="+mn-lt"/>
                <a:cs typeface="Arial" panose="020B0604020202020204" pitchFamily="34" charset="0"/>
              </a:rPr>
              <a:t>te passen” door Vlaamse overheden</a:t>
            </a:r>
          </a:p>
          <a:p>
            <a:pPr lvl="1"/>
            <a:r>
              <a:rPr lang="nl-BE" sz="1800" dirty="0">
                <a:solidFill>
                  <a:schemeClr val="tx1">
                    <a:lumMod val="50000"/>
                  </a:schemeClr>
                </a:solidFill>
                <a:latin typeface="+mn-lt"/>
                <a:cs typeface="Arial" panose="020B0604020202020204" pitchFamily="34" charset="0"/>
              </a:rPr>
              <a:t>Werkgroep datastandaarden OSLO van het Stuurorgaan Vlaams Informatie- en ICT-beleid.</a:t>
            </a:r>
          </a:p>
          <a:p>
            <a:pPr lvl="1"/>
            <a:r>
              <a:rPr lang="nl-BE" sz="1800" dirty="0">
                <a:solidFill>
                  <a:schemeClr val="tx1">
                    <a:lumMod val="50000"/>
                  </a:schemeClr>
                </a:solidFill>
                <a:latin typeface="+mn-lt"/>
                <a:cs typeface="Arial" panose="020B0604020202020204" pitchFamily="34" charset="0"/>
              </a:rPr>
              <a:t>Veel vraag naar, vrijwillig toepasbaar</a:t>
            </a:r>
          </a:p>
          <a:p>
            <a:pPr>
              <a:buClrTx/>
            </a:pPr>
            <a:r>
              <a:rPr lang="nl-BE" sz="2000" b="1" dirty="0">
                <a:solidFill>
                  <a:schemeClr val="tx1">
                    <a:lumMod val="50000"/>
                  </a:schemeClr>
                </a:solidFill>
                <a:latin typeface="+mn-lt"/>
                <a:cs typeface="Arial" panose="020B0604020202020204" pitchFamily="34" charset="0"/>
              </a:rPr>
              <a:t> Gevalideerd</a:t>
            </a:r>
            <a:r>
              <a:rPr lang="nl-BE" sz="2000" dirty="0">
                <a:solidFill>
                  <a:schemeClr val="tx1">
                    <a:lumMod val="50000"/>
                  </a:schemeClr>
                </a:solidFill>
                <a:latin typeface="+mn-lt"/>
                <a:cs typeface="Arial" panose="020B0604020202020204" pitchFamily="34" charset="0"/>
              </a:rPr>
              <a:t> door ruime groep stakeholders</a:t>
            </a:r>
            <a:endParaRPr lang="nl-BE" sz="2000" dirty="0">
              <a:uFillTx/>
            </a:endParaRPr>
          </a:p>
        </p:txBody>
      </p:sp>
      <p:pic>
        <p:nvPicPr>
          <p:cNvPr id="8" name="Picture 7"/>
          <p:cNvPicPr>
            <a:picLocks noChangeAspect="1" noChangeArrowheads="1"/>
          </p:cNvPicPr>
          <p:nvPr/>
        </p:nvPicPr>
        <p:blipFill rotWithShape="1">
          <a:blip r:embed="rId3"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12</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81643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p:spPr>
        <p:txBody>
          <a:bodyPr wrap="square" lIns="91425" tIns="91425" rIns="91425" bIns="91425" anchor="ctr" anchorCtr="0">
            <a:normAutofit/>
          </a:bodyPr>
          <a:lstStyle/>
          <a:p>
            <a:r>
              <a:rPr lang="nl-BE" dirty="0"/>
              <a:t>Vlaamse URI-standaard voor data</a:t>
            </a:r>
          </a:p>
        </p:txBody>
      </p:sp>
      <p:sp>
        <p:nvSpPr>
          <p:cNvPr id="3" name="Tijdelijke aanduiding voor inhoud 2"/>
          <p:cNvSpPr>
            <a:spLocks noGrp="1"/>
          </p:cNvSpPr>
          <p:nvPr>
            <p:ph type="body" idx="1"/>
          </p:nvPr>
        </p:nvSpPr>
        <p:spPr>
          <a:xfrm>
            <a:off x="4473146" y="3015049"/>
            <a:ext cx="1779373" cy="1050324"/>
          </a:xfrm>
        </p:spPr>
        <p:txBody>
          <a:bodyPr/>
          <a:lstStyle/>
          <a:p>
            <a:pPr marL="0" indent="0">
              <a:buClrTx/>
              <a:buNone/>
            </a:pPr>
            <a:r>
              <a:rPr lang="nl-BE" dirty="0">
                <a:solidFill>
                  <a:schemeClr val="tx1">
                    <a:lumMod val="50000"/>
                  </a:schemeClr>
                </a:solidFill>
                <a:uFillTx/>
                <a:cs typeface="Arial" panose="020B0604020202020204" pitchFamily="34" charset="0"/>
              </a:rPr>
              <a:t>Vervangt:</a:t>
            </a:r>
          </a:p>
        </p:txBody>
      </p:sp>
      <p:pic>
        <p:nvPicPr>
          <p:cNvPr id="5" name="Afbeelding 4"/>
          <p:cNvPicPr>
            <a:picLocks noChangeAspect="1"/>
          </p:cNvPicPr>
          <p:nvPr/>
        </p:nvPicPr>
        <p:blipFill>
          <a:blip r:embed="rId3"/>
          <a:stretch>
            <a:fillRect/>
          </a:stretch>
        </p:blipFill>
        <p:spPr>
          <a:xfrm>
            <a:off x="7223405" y="2240102"/>
            <a:ext cx="2456409"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pic>
        <p:nvPicPr>
          <p:cNvPr id="8" name="Picture 7"/>
          <p:cNvPicPr>
            <a:picLocks noChangeAspect="1" noChangeArrowheads="1"/>
          </p:cNvPicPr>
          <p:nvPr/>
        </p:nvPicPr>
        <p:blipFill rotWithShape="1">
          <a:blip r:embed="rId4"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9" name="Right Arrow 8"/>
          <p:cNvSpPr/>
          <p:nvPr/>
        </p:nvSpPr>
        <p:spPr>
          <a:xfrm>
            <a:off x="4213324" y="3435179"/>
            <a:ext cx="2253050" cy="827902"/>
          </a:xfrm>
          <a:prstGeom prst="rightArrow">
            <a:avLst/>
          </a:prstGeom>
          <a:solidFill>
            <a:schemeClr val="tx2"/>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13</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21903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pic>
        <p:nvPicPr>
          <p:cNvPr id="7" name="Picture 6" descr="扒一扒&lt;strong&gt;HTTPS&lt;/strong&gt;网站的内幕 | Wilddog Blo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860" y="2639568"/>
            <a:ext cx="3002280" cy="1578864"/>
          </a:xfrm>
          <a:prstGeom prst="rect">
            <a:avLst/>
          </a:prstGeom>
        </p:spPr>
      </p:pic>
      <p:sp>
        <p:nvSpPr>
          <p:cNvPr id="8"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1</a:t>
            </a:r>
          </a:p>
        </p:txBody>
      </p:sp>
      <p:sp>
        <p:nvSpPr>
          <p:cNvPr id="10"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14</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59307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sp>
        <p:nvSpPr>
          <p:cNvPr id="6" name="Rectangle 5"/>
          <p:cNvSpPr/>
          <p:nvPr/>
        </p:nvSpPr>
        <p:spPr>
          <a:xfrm>
            <a:off x="1824038" y="2725798"/>
            <a:ext cx="9529762" cy="523220"/>
          </a:xfrm>
          <a:prstGeom prst="rect">
            <a:avLst/>
          </a:prstGeom>
        </p:spPr>
        <p:txBody>
          <a:bodyPr wrap="square">
            <a:spAutoFit/>
          </a:bodyPr>
          <a:lstStyle/>
          <a:p>
            <a:pPr>
              <a:buClr>
                <a:schemeClr val="tx1"/>
              </a:buClr>
            </a:pPr>
            <a:r>
              <a:rPr lang="nl-BE" sz="2800" b="1" i="1" dirty="0"/>
              <a:t>http(s):// {domein} / {type} / {concept} ( / {referentie} )*</a:t>
            </a:r>
          </a:p>
        </p:txBody>
      </p:sp>
      <p:pic>
        <p:nvPicPr>
          <p:cNvPr id="7" name="Afbeelding 6"/>
          <p:cNvPicPr>
            <a:picLocks noChangeAspect="1"/>
          </p:cNvPicPr>
          <p:nvPr/>
        </p:nvPicPr>
        <p:blipFill>
          <a:blip r:embed="rId3"/>
          <a:stretch>
            <a:fillRect/>
          </a:stretch>
        </p:blipFill>
        <p:spPr>
          <a:xfrm>
            <a:off x="2385579" y="3803234"/>
            <a:ext cx="7680804" cy="2128595"/>
          </a:xfrm>
          <a:prstGeom prst="rect">
            <a:avLst/>
          </a:prstGeom>
        </p:spPr>
      </p:pic>
      <p:sp>
        <p:nvSpPr>
          <p:cNvPr id="11"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2</a:t>
            </a:r>
          </a:p>
        </p:txBody>
      </p:sp>
      <p:sp>
        <p:nvSpPr>
          <p:cNvPr id="12"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15</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57257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grpSp>
        <p:nvGrpSpPr>
          <p:cNvPr id="9" name="Group 12">
            <a:extLst>
              <a:ext uri="{FF2B5EF4-FFF2-40B4-BE49-F238E27FC236}">
                <a16:creationId xmlns:a16="http://schemas.microsoft.com/office/drawing/2014/main" xmlns="" id="{B26FFD62-15FD-4DB1-A537-64DA2D50ADDB}"/>
              </a:ext>
            </a:extLst>
          </p:cNvPr>
          <p:cNvGrpSpPr/>
          <p:nvPr/>
        </p:nvGrpSpPr>
        <p:grpSpPr>
          <a:xfrm>
            <a:off x="3992670" y="1232603"/>
            <a:ext cx="5491393" cy="3901136"/>
            <a:chOff x="2019582" y="1468874"/>
            <a:chExt cx="5998700" cy="4139099"/>
          </a:xfrm>
        </p:grpSpPr>
        <p:pic>
          <p:nvPicPr>
            <p:cNvPr id="10" name="Picture 9" descr="Kostenlose Illustration: &lt;strong&gt;Stempel&lt;/strong&gt;, Vorlage, Rot, Leer ...">
              <a:extLst>
                <a:ext uri="{FF2B5EF4-FFF2-40B4-BE49-F238E27FC236}">
                  <a16:creationId xmlns:a16="http://schemas.microsoft.com/office/drawing/2014/main" xmlns="" id="{3ADF8818-704D-4EC7-98A3-75B0F7C853B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5184" t="13552" r="15900" b="9589"/>
            <a:stretch/>
          </p:blipFill>
          <p:spPr>
            <a:xfrm rot="20668095">
              <a:off x="2019582" y="1468874"/>
              <a:ext cx="5998700" cy="4139099"/>
            </a:xfrm>
            <a:prstGeom prst="rect">
              <a:avLst/>
            </a:prstGeom>
            <a:solidFill>
              <a:schemeClr val="bg1">
                <a:alpha val="50000"/>
              </a:schemeClr>
            </a:solidFill>
          </p:spPr>
        </p:pic>
        <p:sp>
          <p:nvSpPr>
            <p:cNvPr id="11" name="TextBox 10">
              <a:extLst>
                <a:ext uri="{FF2B5EF4-FFF2-40B4-BE49-F238E27FC236}">
                  <a16:creationId xmlns:a16="http://schemas.microsoft.com/office/drawing/2014/main" xmlns="" id="{6AC4EBC0-2D59-49DC-8F36-D6BDBFD0ADAC}"/>
                </a:ext>
              </a:extLst>
            </p:cNvPr>
            <p:cNvSpPr txBox="1"/>
            <p:nvPr/>
          </p:nvSpPr>
          <p:spPr>
            <a:xfrm rot="20675494">
              <a:off x="4445113" y="2744331"/>
              <a:ext cx="3470993" cy="751066"/>
            </a:xfrm>
            <a:prstGeom prst="rect">
              <a:avLst/>
            </a:prstGeom>
          </p:spPr>
          <p:txBody>
            <a:bodyPr wrap="square" rtlCol="0">
              <a:spAutoFit/>
            </a:bodyPr>
            <a:lstStyle/>
            <a:p>
              <a:pPr algn="ctr"/>
              <a:r>
                <a:rPr lang="nl-BE" sz="4000" dirty="0"/>
                <a:t>domeinnaam</a:t>
              </a:r>
            </a:p>
          </p:txBody>
        </p:sp>
        <p:sp>
          <p:nvSpPr>
            <p:cNvPr id="12" name="Rectangle 6">
              <a:extLst>
                <a:ext uri="{FF2B5EF4-FFF2-40B4-BE49-F238E27FC236}">
                  <a16:creationId xmlns:a16="http://schemas.microsoft.com/office/drawing/2014/main" xmlns="" id="{FB878C23-95EB-4CF7-8489-D140DC88155A}"/>
                </a:ext>
              </a:extLst>
            </p:cNvPr>
            <p:cNvSpPr/>
            <p:nvPr/>
          </p:nvSpPr>
          <p:spPr>
            <a:xfrm rot="20730508">
              <a:off x="2228840" y="3478851"/>
              <a:ext cx="2608139" cy="620445"/>
            </a:xfrm>
            <a:prstGeom prst="rect">
              <a:avLst/>
            </a:prstGeom>
            <a:noFill/>
          </p:spPr>
          <p:txBody>
            <a:bodyPr wrap="square" lIns="91440" tIns="45720" rIns="91440" bIns="45720">
              <a:spAutoFit/>
            </a:bodyPr>
            <a:lstStyle/>
            <a:p>
              <a:pPr algn="ctr"/>
              <a:r>
                <a:rPr lang="nl-BE" sz="3200" b="1" dirty="0">
                  <a:ln w="6600">
                    <a:solidFill>
                      <a:schemeClr val="accent2"/>
                    </a:solidFill>
                    <a:prstDash val="solid"/>
                  </a:ln>
                  <a:solidFill>
                    <a:srgbClr val="FFFFFF"/>
                  </a:solidFill>
                  <a:effectLst>
                    <a:outerShdw dist="38100" dir="2700000" algn="tl" rotWithShape="0">
                      <a:schemeClr val="accent2"/>
                    </a:outerShdw>
                  </a:effectLst>
                </a:rPr>
                <a:t>Garantie:</a:t>
              </a:r>
            </a:p>
          </p:txBody>
        </p:sp>
      </p:grpSp>
      <p:sp>
        <p:nvSpPr>
          <p:cNvPr id="6" name="Rectangle 5"/>
          <p:cNvSpPr/>
          <p:nvPr/>
        </p:nvSpPr>
        <p:spPr>
          <a:xfrm>
            <a:off x="1861109" y="5222718"/>
            <a:ext cx="8947404" cy="954107"/>
          </a:xfrm>
          <a:prstGeom prst="rect">
            <a:avLst/>
          </a:prstGeom>
        </p:spPr>
        <p:txBody>
          <a:bodyPr wrap="square">
            <a:spAutoFit/>
          </a:bodyPr>
          <a:lstStyle/>
          <a:p>
            <a:pPr>
              <a:buClr>
                <a:schemeClr val="tx1"/>
              </a:buClr>
            </a:pPr>
            <a:r>
              <a:rPr lang="nl-BE" sz="2800" dirty="0"/>
              <a:t>Domeinnaam/andere URI-termen:</a:t>
            </a:r>
          </a:p>
          <a:p>
            <a:pPr marL="457200" indent="-457200">
              <a:buClr>
                <a:schemeClr val="tx1"/>
              </a:buClr>
              <a:buFont typeface="Wingdings" panose="05000000000000000000" pitchFamily="2" charset="2"/>
              <a:buChar char="§"/>
            </a:pPr>
            <a:r>
              <a:rPr lang="nl-BE" sz="2800" dirty="0"/>
              <a:t>onafhankelijk van organisatie, product, merk en tijd</a:t>
            </a:r>
            <a:endParaRPr lang="nl-BE" sz="2800" i="1" dirty="0"/>
          </a:p>
        </p:txBody>
      </p:sp>
      <p:sp>
        <p:nvSpPr>
          <p:cNvPr id="14"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3</a:t>
            </a:r>
          </a:p>
        </p:txBody>
      </p:sp>
      <p:sp>
        <p:nvSpPr>
          <p:cNvPr id="15"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16</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01707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a:xfrm>
            <a:off x="1964724" y="1756739"/>
            <a:ext cx="9389076" cy="4420086"/>
          </a:xfrm>
        </p:spPr>
        <p:txBody>
          <a:bodyPr>
            <a:normAutofit/>
          </a:bodyPr>
          <a:lstStyle/>
          <a:p>
            <a:pPr marL="0" indent="0">
              <a:buClr>
                <a:schemeClr val="tx1"/>
              </a:buClr>
              <a:buNone/>
            </a:pPr>
            <a:r>
              <a:rPr lang="nl-BE" b="1" dirty="0">
                <a:solidFill>
                  <a:srgbClr val="0070C0"/>
                </a:solidFill>
              </a:rPr>
              <a:t>{type}</a:t>
            </a:r>
          </a:p>
          <a:p>
            <a:pPr marL="457200" indent="-457200">
              <a:spcBef>
                <a:spcPts val="600"/>
              </a:spcBef>
              <a:buClr>
                <a:schemeClr val="tx1"/>
              </a:buClr>
              <a:buFont typeface="Arial" panose="020B0604020202020204" pitchFamily="34" charset="0"/>
              <a:buChar char="•"/>
            </a:pPr>
            <a:r>
              <a:rPr lang="nl-BE" dirty="0"/>
              <a:t>“</a:t>
            </a:r>
            <a:r>
              <a:rPr lang="nl-BE" b="1" dirty="0" err="1"/>
              <a:t>id</a:t>
            </a:r>
            <a:r>
              <a:rPr lang="nl-BE" dirty="0"/>
              <a:t>”: het eigenlijke object/concept</a:t>
            </a:r>
          </a:p>
          <a:p>
            <a:pPr marL="457200" indent="-457200">
              <a:spcBef>
                <a:spcPts val="600"/>
              </a:spcBef>
              <a:buClr>
                <a:schemeClr val="tx1"/>
              </a:buClr>
              <a:buFont typeface="Arial" panose="020B0604020202020204" pitchFamily="34" charset="0"/>
              <a:buChar char="•"/>
            </a:pPr>
            <a:r>
              <a:rPr lang="nl-BE" dirty="0"/>
              <a:t>“</a:t>
            </a:r>
            <a:r>
              <a:rPr lang="nl-BE" b="1" dirty="0" err="1"/>
              <a:t>doc</a:t>
            </a:r>
            <a:r>
              <a:rPr lang="nl-BE" dirty="0"/>
              <a:t>”: digitale of web-representatie</a:t>
            </a:r>
          </a:p>
          <a:p>
            <a:pPr marL="457200" indent="-457200">
              <a:spcBef>
                <a:spcPts val="600"/>
              </a:spcBef>
              <a:buClr>
                <a:schemeClr val="tx1"/>
              </a:buClr>
              <a:buFont typeface="Arial" panose="020B0604020202020204" pitchFamily="34" charset="0"/>
              <a:buChar char="•"/>
            </a:pPr>
            <a:r>
              <a:rPr lang="nl-BE" dirty="0"/>
              <a:t>“</a:t>
            </a:r>
            <a:r>
              <a:rPr lang="nl-BE" b="1" dirty="0"/>
              <a:t>ns</a:t>
            </a:r>
            <a:r>
              <a:rPr lang="nl-BE" dirty="0"/>
              <a:t>”: term die behoort tot een vocabularium/ontologie</a:t>
            </a:r>
          </a:p>
        </p:txBody>
      </p:sp>
      <p:sp>
        <p:nvSpPr>
          <p:cNvPr id="9"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4</a:t>
            </a:r>
          </a:p>
        </p:txBody>
      </p:sp>
      <p:sp>
        <p:nvSpPr>
          <p:cNvPr id="10"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17</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54842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sp>
        <p:nvSpPr>
          <p:cNvPr id="6" name="Rectangle 5"/>
          <p:cNvSpPr/>
          <p:nvPr/>
        </p:nvSpPr>
        <p:spPr>
          <a:xfrm>
            <a:off x="2246586" y="2874315"/>
            <a:ext cx="7942878" cy="707886"/>
          </a:xfrm>
          <a:prstGeom prst="rect">
            <a:avLst/>
          </a:prstGeom>
        </p:spPr>
        <p:txBody>
          <a:bodyPr wrap="square">
            <a:spAutoFit/>
          </a:bodyPr>
          <a:lstStyle/>
          <a:p>
            <a:pPr algn="ctr">
              <a:buClr>
                <a:schemeClr val="tx1"/>
              </a:buClr>
            </a:pPr>
            <a:r>
              <a:rPr lang="nl-BE" sz="4000" dirty="0"/>
              <a:t>“</a:t>
            </a:r>
            <a:r>
              <a:rPr lang="nl-BE" sz="4000" dirty="0" err="1"/>
              <a:t>id</a:t>
            </a:r>
            <a:r>
              <a:rPr lang="nl-BE" sz="4000" dirty="0"/>
              <a:t>”-URI	  			“</a:t>
            </a:r>
            <a:r>
              <a:rPr lang="nl-BE" sz="4000" dirty="0" err="1"/>
              <a:t>doc</a:t>
            </a:r>
            <a:r>
              <a:rPr lang="nl-BE" sz="4000" dirty="0"/>
              <a:t>”-URI</a:t>
            </a:r>
            <a:endParaRPr lang="nl-BE" sz="4000" i="1" dirty="0"/>
          </a:p>
        </p:txBody>
      </p:sp>
      <p:sp>
        <p:nvSpPr>
          <p:cNvPr id="7" name="Arrow: Right 6"/>
          <p:cNvSpPr/>
          <p:nvPr/>
        </p:nvSpPr>
        <p:spPr>
          <a:xfrm>
            <a:off x="5132832" y="2534316"/>
            <a:ext cx="1926336" cy="1377695"/>
          </a:xfrm>
          <a:prstGeom prst="rightArrow">
            <a:avLst/>
          </a:prstGeom>
          <a:ln>
            <a:solidFill>
              <a:schemeClr val="accent3"/>
            </a:solidFill>
          </a:ln>
        </p:spPr>
        <p:style>
          <a:lnRef idx="1">
            <a:schemeClr val="accent1"/>
          </a:lnRef>
          <a:fillRef idx="1">
            <a:schemeClr val="accent1"/>
          </a:fillRef>
          <a:effectRef idx="1">
            <a:schemeClr val="accent1"/>
          </a:effectRef>
          <a:fontRef idx="minor">
            <a:schemeClr val="lt1"/>
          </a:fontRef>
        </p:style>
        <p:txBody>
          <a:bodyPr rtlCol="0" anchor="ctr"/>
          <a:lstStyle/>
          <a:p>
            <a:pPr algn="ctr"/>
            <a:r>
              <a:rPr lang="nl-BE" sz="4400" dirty="0">
                <a:solidFill>
                  <a:sysClr val="windowText" lastClr="000000"/>
                </a:solidFill>
              </a:rPr>
              <a:t>303</a:t>
            </a:r>
          </a:p>
        </p:txBody>
      </p:sp>
      <p:sp>
        <p:nvSpPr>
          <p:cNvPr id="11"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5</a:t>
            </a:r>
          </a:p>
        </p:txBody>
      </p:sp>
      <p:sp>
        <p:nvSpPr>
          <p:cNvPr id="12"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18</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23140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sp>
        <p:nvSpPr>
          <p:cNvPr id="6" name="Rectangle 5"/>
          <p:cNvSpPr/>
          <p:nvPr/>
        </p:nvSpPr>
        <p:spPr>
          <a:xfrm>
            <a:off x="1689004" y="2981152"/>
            <a:ext cx="9284853" cy="3293209"/>
          </a:xfrm>
          <a:prstGeom prst="rect">
            <a:avLst/>
          </a:prstGeom>
        </p:spPr>
        <p:txBody>
          <a:bodyPr wrap="square">
            <a:spAutoFit/>
          </a:bodyPr>
          <a:lstStyle/>
          <a:p>
            <a:pPr algn="ctr">
              <a:buClr>
                <a:schemeClr val="tx1"/>
              </a:buClr>
            </a:pPr>
            <a:r>
              <a:rPr lang="nl-BE" sz="3600" dirty="0"/>
              <a:t>alleen bij URI’s van type “ns</a:t>
            </a:r>
            <a:r>
              <a:rPr lang="nl-BE" sz="3600" dirty="0" smtClean="0"/>
              <a:t>”</a:t>
            </a:r>
          </a:p>
          <a:p>
            <a:pPr algn="r">
              <a:buClr>
                <a:schemeClr val="tx1"/>
              </a:buClr>
            </a:pPr>
            <a:endParaRPr lang="nl-BE" sz="3600" i="1" dirty="0"/>
          </a:p>
          <a:p>
            <a:pPr algn="ctr">
              <a:buClr>
                <a:schemeClr val="tx1"/>
              </a:buClr>
            </a:pPr>
            <a:r>
              <a:rPr lang="en-GB" sz="2000" dirty="0" smtClean="0">
                <a:latin typeface="Courier MonoThai" panose="02070309020205020404" pitchFamily="49" charset="0"/>
                <a:cs typeface="Courier MonoThai" panose="02070309020205020404" pitchFamily="49" charset="0"/>
              </a:rPr>
              <a:t/>
            </a:r>
            <a:br>
              <a:rPr lang="en-GB" sz="2000" dirty="0" smtClean="0">
                <a:latin typeface="Courier MonoThai" panose="02070309020205020404" pitchFamily="49" charset="0"/>
                <a:cs typeface="Courier MonoThai" panose="02070309020205020404" pitchFamily="49" charset="0"/>
              </a:rPr>
            </a:br>
            <a:r>
              <a:rPr lang="en-GB" sz="2000" dirty="0" smtClean="0">
                <a:latin typeface="Courier MonoThai" panose="02070309020205020404" pitchFamily="49" charset="0"/>
                <a:cs typeface="Courier MonoThai" panose="02070309020205020404" pitchFamily="49" charset="0"/>
              </a:rPr>
              <a:t/>
            </a:r>
            <a:br>
              <a:rPr lang="en-GB" sz="2000" dirty="0" smtClean="0">
                <a:latin typeface="Courier MonoThai" panose="02070309020205020404" pitchFamily="49" charset="0"/>
                <a:cs typeface="Courier MonoThai" panose="02070309020205020404" pitchFamily="49" charset="0"/>
              </a:rPr>
            </a:br>
            <a:r>
              <a:rPr lang="en-GB" sz="2400" dirty="0" smtClean="0">
                <a:latin typeface="Courier MonoThai" panose="02070309020205020404" pitchFamily="49" charset="0"/>
                <a:cs typeface="Courier MonoThai" panose="02070309020205020404" pitchFamily="49" charset="0"/>
              </a:rPr>
              <a:t>http</a:t>
            </a:r>
            <a:r>
              <a:rPr lang="en-GB" sz="2400" dirty="0">
                <a:latin typeface="Courier MonoThai" panose="02070309020205020404" pitchFamily="49" charset="0"/>
                <a:cs typeface="Courier MonoThai" panose="02070309020205020404" pitchFamily="49" charset="0"/>
              </a:rPr>
              <a:t>://data.vlaanderen.be/ns/persoon#geslacht</a:t>
            </a:r>
            <a:endParaRPr lang="nl-BE" sz="2400" dirty="0">
              <a:latin typeface="Courier MonoThai" panose="02070309020205020404" pitchFamily="49" charset="0"/>
              <a:cs typeface="Courier MonoThai" panose="02070309020205020404" pitchFamily="49" charset="0"/>
            </a:endParaRPr>
          </a:p>
          <a:p>
            <a:pPr algn="ctr">
              <a:buClr>
                <a:schemeClr val="tx1"/>
              </a:buClr>
            </a:pPr>
            <a:endParaRPr lang="nl-BE" sz="3600" i="1" dirty="0" smtClean="0"/>
          </a:p>
          <a:p>
            <a:pPr algn="r">
              <a:buClr>
                <a:schemeClr val="tx1"/>
              </a:buClr>
            </a:pPr>
            <a:endParaRPr lang="nl-BE" sz="3600" i="1" dirty="0"/>
          </a:p>
        </p:txBody>
      </p:sp>
      <p:sp>
        <p:nvSpPr>
          <p:cNvPr id="7" name="TextBox 6"/>
          <p:cNvSpPr txBox="1"/>
          <p:nvPr/>
        </p:nvSpPr>
        <p:spPr>
          <a:xfrm>
            <a:off x="2496622" y="2677786"/>
            <a:ext cx="1450848" cy="1323439"/>
          </a:xfrm>
          <a:prstGeom prst="rect">
            <a:avLst/>
          </a:prstGeom>
        </p:spPr>
        <p:txBody>
          <a:bodyPr wrap="square" rtlCol="0">
            <a:spAutoFit/>
          </a:bodyPr>
          <a:lstStyle/>
          <a:p>
            <a:r>
              <a:rPr lang="nl-BE" sz="8000" b="1" dirty="0">
                <a:latin typeface="FlandersArtSans-Medium" panose="00000600000000000000" pitchFamily="2" charset="0"/>
              </a:rPr>
              <a:t>#</a:t>
            </a:r>
          </a:p>
        </p:txBody>
      </p:sp>
      <p:sp>
        <p:nvSpPr>
          <p:cNvPr id="12"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6</a:t>
            </a:r>
          </a:p>
        </p:txBody>
      </p:sp>
      <p:sp>
        <p:nvSpPr>
          <p:cNvPr id="13"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5" name="Slide Number Placeholder 4"/>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19</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52947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Praktische</a:t>
            </a:r>
            <a:r>
              <a:rPr lang="en-GB" dirty="0" smtClean="0"/>
              <a:t> </a:t>
            </a:r>
            <a:r>
              <a:rPr lang="en-GB" dirty="0" err="1" smtClean="0"/>
              <a:t>afspraken</a:t>
            </a:r>
            <a:endParaRPr lang="en-GB" dirty="0"/>
          </a:p>
        </p:txBody>
      </p:sp>
      <p:sp>
        <p:nvSpPr>
          <p:cNvPr id="3" name="Text Placeholder 2"/>
          <p:cNvSpPr>
            <a:spLocks noGrp="1"/>
          </p:cNvSpPr>
          <p:nvPr>
            <p:ph type="body" idx="1"/>
          </p:nvPr>
        </p:nvSpPr>
        <p:spPr>
          <a:xfrm>
            <a:off x="838200" y="1520825"/>
            <a:ext cx="10515600" cy="4351200"/>
          </a:xfrm>
        </p:spPr>
        <p:txBody>
          <a:bodyPr/>
          <a:lstStyle/>
          <a:p>
            <a:r>
              <a:rPr lang="en-GB" dirty="0"/>
              <a:t>Webcast </a:t>
            </a:r>
            <a:r>
              <a:rPr lang="en-GB" dirty="0" err="1"/>
              <a:t>wordt</a:t>
            </a:r>
            <a:r>
              <a:rPr lang="en-GB" dirty="0"/>
              <a:t> </a:t>
            </a:r>
            <a:r>
              <a:rPr lang="en-GB" dirty="0" err="1"/>
              <a:t>opgenomen</a:t>
            </a:r>
            <a:endParaRPr lang="en-GB" dirty="0"/>
          </a:p>
          <a:p>
            <a:r>
              <a:rPr lang="en-GB" dirty="0" err="1"/>
              <a:t>Microfoon</a:t>
            </a:r>
            <a:r>
              <a:rPr lang="en-GB" dirty="0"/>
              <a:t> </a:t>
            </a:r>
            <a:r>
              <a:rPr lang="en-GB" dirty="0" err="1"/>
              <a:t>dempen</a:t>
            </a:r>
            <a:endParaRPr lang="en-GB" dirty="0"/>
          </a:p>
          <a:p>
            <a:pPr marL="76200" indent="0">
              <a:buNone/>
            </a:pPr>
            <a:endParaRPr lang="en-GB" dirty="0"/>
          </a:p>
          <a:p>
            <a:pPr marL="76200" indent="0">
              <a:buNone/>
            </a:pPr>
            <a:endParaRPr lang="en-GB" dirty="0"/>
          </a:p>
          <a:p>
            <a:r>
              <a:rPr lang="en-GB" dirty="0"/>
              <a:t>Via </a:t>
            </a:r>
            <a:r>
              <a:rPr lang="en-GB" dirty="0" err="1"/>
              <a:t>chatfunctie</a:t>
            </a:r>
            <a:r>
              <a:rPr lang="en-GB" dirty="0"/>
              <a:t>:</a:t>
            </a:r>
          </a:p>
          <a:p>
            <a:pPr marL="1016000" lvl="1" indent="-457200">
              <a:buFont typeface="+mj-lt"/>
              <a:buAutoNum type="arabicPeriod"/>
            </a:pPr>
            <a:r>
              <a:rPr lang="en-GB" dirty="0" err="1"/>
              <a:t>Korte</a:t>
            </a:r>
            <a:r>
              <a:rPr lang="en-GB" dirty="0"/>
              <a:t> </a:t>
            </a:r>
            <a:r>
              <a:rPr lang="en-GB" dirty="0" err="1"/>
              <a:t>voorstelling</a:t>
            </a:r>
            <a:r>
              <a:rPr lang="en-GB" dirty="0"/>
              <a:t> (</a:t>
            </a:r>
            <a:r>
              <a:rPr lang="en-GB" dirty="0" err="1"/>
              <a:t>wie</a:t>
            </a:r>
            <a:r>
              <a:rPr lang="en-GB" dirty="0"/>
              <a:t>, </a:t>
            </a:r>
            <a:r>
              <a:rPr lang="en-GB" dirty="0" err="1"/>
              <a:t>organisatie</a:t>
            </a:r>
            <a:r>
              <a:rPr lang="en-GB" dirty="0"/>
              <a:t>?)</a:t>
            </a:r>
          </a:p>
          <a:p>
            <a:pPr marL="1016000" lvl="1" indent="-457200">
              <a:buFont typeface="+mj-lt"/>
              <a:buAutoNum type="arabicPeriod"/>
            </a:pPr>
            <a:r>
              <a:rPr lang="en-GB" dirty="0" err="1"/>
              <a:t>Vragen</a:t>
            </a:r>
            <a:r>
              <a:rPr lang="en-GB" dirty="0"/>
              <a:t> om </a:t>
            </a:r>
            <a:r>
              <a:rPr lang="en-GB" dirty="0" err="1"/>
              <a:t>te</a:t>
            </a:r>
            <a:r>
              <a:rPr lang="en-GB" dirty="0"/>
              <a:t> </a:t>
            </a:r>
            <a:r>
              <a:rPr lang="en-GB" dirty="0" err="1"/>
              <a:t>behandelen</a:t>
            </a:r>
            <a:r>
              <a:rPr lang="en-GB" dirty="0"/>
              <a:t> </a:t>
            </a:r>
            <a:r>
              <a:rPr lang="en-GB" dirty="0" err="1"/>
              <a:t>na</a:t>
            </a:r>
            <a:r>
              <a:rPr lang="en-GB" dirty="0"/>
              <a:t> de </a:t>
            </a:r>
            <a:r>
              <a:rPr lang="en-GB" dirty="0" smtClean="0"/>
              <a:t>presentative</a:t>
            </a:r>
            <a:endParaRPr lang="en-GB" dirty="0"/>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a:t>
            </a:fld>
            <a:endParaRPr lang="nl-BE" sz="1200" b="0" i="0" u="none" strike="noStrike" cap="none">
              <a:solidFill>
                <a:srgbClr val="888888"/>
              </a:solidFill>
              <a:latin typeface="Calibri"/>
              <a:ea typeface="Calibri"/>
              <a:cs typeface="Calibri"/>
              <a:sym typeface="Calibri"/>
            </a:endParaRPr>
          </a:p>
        </p:txBody>
      </p:sp>
      <p:pic>
        <p:nvPicPr>
          <p:cNvPr id="29" name="Picture 28"/>
          <p:cNvPicPr>
            <a:picLocks noChangeAspect="1"/>
          </p:cNvPicPr>
          <p:nvPr/>
        </p:nvPicPr>
        <p:blipFill>
          <a:blip r:embed="rId2"/>
          <a:stretch>
            <a:fillRect/>
          </a:stretch>
        </p:blipFill>
        <p:spPr>
          <a:xfrm>
            <a:off x="4777322" y="2295208"/>
            <a:ext cx="5581650" cy="1666875"/>
          </a:xfrm>
          <a:prstGeom prst="rect">
            <a:avLst/>
          </a:prstGeom>
        </p:spPr>
      </p:pic>
      <p:pic>
        <p:nvPicPr>
          <p:cNvPr id="30" name="Picture 29"/>
          <p:cNvPicPr>
            <a:picLocks noChangeAspect="1"/>
          </p:cNvPicPr>
          <p:nvPr/>
        </p:nvPicPr>
        <p:blipFill>
          <a:blip r:embed="rId3"/>
          <a:stretch>
            <a:fillRect/>
          </a:stretch>
        </p:blipFill>
        <p:spPr>
          <a:xfrm>
            <a:off x="1167384" y="5252900"/>
            <a:ext cx="5391150" cy="1238250"/>
          </a:xfrm>
          <a:prstGeom prst="rect">
            <a:avLst/>
          </a:prstGeom>
        </p:spPr>
      </p:pic>
      <p:pic>
        <p:nvPicPr>
          <p:cNvPr id="31" name="Picture 30"/>
          <p:cNvPicPr>
            <a:picLocks noChangeAspect="1"/>
          </p:cNvPicPr>
          <p:nvPr/>
        </p:nvPicPr>
        <p:blipFill>
          <a:blip r:embed="rId4"/>
          <a:stretch>
            <a:fillRect/>
          </a:stretch>
        </p:blipFill>
        <p:spPr>
          <a:xfrm>
            <a:off x="6646917" y="5484036"/>
            <a:ext cx="3847793" cy="768234"/>
          </a:xfrm>
          <a:prstGeom prst="rect">
            <a:avLst/>
          </a:prstGeom>
        </p:spPr>
      </p:pic>
      <p:cxnSp>
        <p:nvCxnSpPr>
          <p:cNvPr id="32" name="Straight Arrow Connector 31"/>
          <p:cNvCxnSpPr/>
          <p:nvPr/>
        </p:nvCxnSpPr>
        <p:spPr>
          <a:xfrm flipH="1">
            <a:off x="10494710" y="3548465"/>
            <a:ext cx="745724"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a:off x="3047147" y="5113627"/>
            <a:ext cx="529" cy="548934"/>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V="1">
            <a:off x="8570813" y="6252270"/>
            <a:ext cx="0" cy="660409"/>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88352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sp>
        <p:nvSpPr>
          <p:cNvPr id="6" name="Rectangle 5"/>
          <p:cNvSpPr/>
          <p:nvPr/>
        </p:nvSpPr>
        <p:spPr>
          <a:xfrm>
            <a:off x="2069592" y="2874315"/>
            <a:ext cx="8501919" cy="1077218"/>
          </a:xfrm>
          <a:prstGeom prst="rect">
            <a:avLst/>
          </a:prstGeom>
        </p:spPr>
        <p:txBody>
          <a:bodyPr wrap="square">
            <a:spAutoFit/>
          </a:bodyPr>
          <a:lstStyle/>
          <a:p>
            <a:pPr lvl="0" algn="ctr">
              <a:defRPr/>
            </a:pPr>
            <a:r>
              <a:rPr lang="nl-BE" sz="3200" dirty="0"/>
              <a:t>Termen voor {concept} </a:t>
            </a:r>
          </a:p>
          <a:p>
            <a:pPr lvl="0" algn="ctr">
              <a:defRPr/>
            </a:pPr>
            <a:r>
              <a:rPr lang="nl-BE" sz="3200" dirty="0"/>
              <a:t>vastgesteld op niveau van domein</a:t>
            </a:r>
          </a:p>
        </p:txBody>
      </p:sp>
      <p:sp>
        <p:nvSpPr>
          <p:cNvPr id="9"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7</a:t>
            </a:r>
          </a:p>
        </p:txBody>
      </p:sp>
      <p:sp>
        <p:nvSpPr>
          <p:cNvPr id="10"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5" name="Slide Number Placeholder 4"/>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20</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20052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34322" y="2853951"/>
            <a:ext cx="7867534" cy="2246769"/>
          </a:xfrm>
          <a:prstGeom prst="rect">
            <a:avLst/>
          </a:prstGeom>
        </p:spPr>
        <p:txBody>
          <a:bodyPr wrap="square">
            <a:spAutoFit/>
          </a:bodyPr>
          <a:lstStyle/>
          <a:p>
            <a:pPr>
              <a:buClr>
                <a:schemeClr val="tx1"/>
              </a:buClr>
            </a:pPr>
            <a:r>
              <a:rPr lang="nl-BE" sz="2800" b="1" dirty="0"/>
              <a:t>{referentie} </a:t>
            </a:r>
          </a:p>
          <a:p>
            <a:pPr marL="457200" indent="-457200">
              <a:buFont typeface="Arial" panose="020B0604020202020204" pitchFamily="34" charset="0"/>
              <a:buChar char="•"/>
            </a:pPr>
            <a:r>
              <a:rPr lang="nl-BE" sz="2800" dirty="0"/>
              <a:t>kan meermaals gebruikt worden</a:t>
            </a:r>
          </a:p>
          <a:p>
            <a:pPr marL="457200" indent="-457200">
              <a:buFont typeface="Arial" panose="020B0604020202020204" pitchFamily="34" charset="0"/>
              <a:buChar char="•"/>
            </a:pPr>
            <a:r>
              <a:rPr lang="nl-BE" sz="2800" dirty="0"/>
              <a:t>= {referentie-basis} of</a:t>
            </a:r>
          </a:p>
          <a:p>
            <a:r>
              <a:rPr lang="nl-BE" sz="2800" dirty="0"/>
              <a:t>	{referentie-basis} / {referentie-versie}</a:t>
            </a:r>
          </a:p>
          <a:p>
            <a:pPr marL="457200" indent="-457200">
              <a:buClr>
                <a:schemeClr val="tx1"/>
              </a:buClr>
              <a:buFont typeface="Arial" panose="020B0604020202020204" pitchFamily="34" charset="0"/>
              <a:buChar char="•"/>
            </a:pPr>
            <a:endParaRPr lang="nl-BE" sz="2800" i="1" dirty="0"/>
          </a:p>
        </p:txBody>
      </p:sp>
      <p:sp>
        <p:nvSpPr>
          <p:cNvPr id="10"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8</a:t>
            </a:r>
          </a:p>
        </p:txBody>
      </p:sp>
      <p:sp>
        <p:nvSpPr>
          <p:cNvPr id="11"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21</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140397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4294967295"/>
          </p:nvPr>
        </p:nvPicPr>
        <p:blipFill>
          <a:blip r:embed="rId3" cstate="print">
            <a:lum bright="-7000" contrast="19000"/>
          </a:blip>
          <a:srcRect/>
          <a:stretch>
            <a:fillRect/>
          </a:stretch>
        </p:blipFill>
        <p:spPr bwMode="auto">
          <a:xfrm>
            <a:off x="3128319" y="1796784"/>
            <a:ext cx="5482281" cy="4689877"/>
          </a:xfrm>
          <a:prstGeom prst="rect">
            <a:avLst/>
          </a:prstGeom>
          <a:noFill/>
          <a:ln w="9525">
            <a:solidFill>
              <a:schemeClr val="tx1"/>
            </a:solidFill>
            <a:miter lim="800000"/>
            <a:headEnd/>
            <a:tailEnd/>
          </a:ln>
          <a:effectLst>
            <a:outerShdw blurRad="50800" dist="190500" dir="2700000" algn="tl" rotWithShape="0">
              <a:prstClr val="black">
                <a:alpha val="40000"/>
              </a:prstClr>
            </a:outerShdw>
          </a:effectLst>
        </p:spPr>
      </p:pic>
      <p:pic>
        <p:nvPicPr>
          <p:cNvPr id="6" name="Picture 5" descr="Free illustration: &lt;strong&gt;Checklist&lt;/strong&gt;, List, Check, &lt;strong&gt;Check List&lt;/strong&gt; - Free Image on ..."/>
          <p:cNvPicPr>
            <a:picLocks noChangeAspect="1"/>
          </p:cNvPicPr>
          <p:nvPr/>
        </p:nvPicPr>
        <p:blipFill rotWithShape="1">
          <a:blip r:embed="rId4">
            <a:extLst>
              <a:ext uri="{28A0092B-C50C-407E-A947-70E740481C1C}">
                <a14:useLocalDpi xmlns:a14="http://schemas.microsoft.com/office/drawing/2010/main" val="0"/>
              </a:ext>
            </a:extLst>
          </a:blip>
          <a:srcRect l="10912" t="2918" r="7488" b="1833"/>
          <a:stretch/>
        </p:blipFill>
        <p:spPr>
          <a:xfrm>
            <a:off x="7605367" y="1561970"/>
            <a:ext cx="2337703" cy="21830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itle 3"/>
          <p:cNvSpPr txBox="1">
            <a:spLocks/>
          </p:cNvSpPr>
          <p:nvPr/>
        </p:nvSpPr>
        <p:spPr>
          <a:xfrm>
            <a:off x="838200" y="365125"/>
            <a:ext cx="10515600" cy="1325563"/>
          </a:xfrm>
          <a:prstGeom prst="rect">
            <a:avLst/>
          </a:prstGeom>
          <a:noFill/>
          <a:ln>
            <a:noFill/>
          </a:ln>
        </p:spPr>
        <p:txBody>
          <a:bodyPr wrap="square" lIns="91425" tIns="91425" rIns="91425" bIns="91425" anchor="ctr" anchorCtr="0">
            <a:normAutofit fontScale="975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r>
              <a:rPr lang="nl-BE" dirty="0"/>
              <a:t>Vlaamse URI-standaard voor data</a:t>
            </a:r>
            <a:br>
              <a:rPr lang="nl-BE" dirty="0"/>
            </a:br>
            <a:r>
              <a:rPr lang="nl-BE" sz="4000" b="1" dirty="0"/>
              <a:t>Compliance checklist</a:t>
            </a:r>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22</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21396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838200" y="365125"/>
            <a:ext cx="10515600" cy="1325563"/>
          </a:xfrm>
          <a:prstGeom prst="rect">
            <a:avLst/>
          </a:prstGeom>
          <a:noFill/>
          <a:ln>
            <a:noFill/>
          </a:ln>
        </p:spPr>
        <p:txBody>
          <a:bodyPr wrap="square" lIns="91425" tIns="91425" rIns="91425" bIns="91425" anchor="ctr" anchorCtr="0">
            <a:normAutofit fontScale="975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r>
              <a:rPr lang="nl-BE" dirty="0"/>
              <a:t>Vlaamse URI-standaard voor data</a:t>
            </a:r>
            <a:br>
              <a:rPr lang="nl-BE" dirty="0"/>
            </a:br>
            <a:r>
              <a:rPr lang="nl-BE" sz="3700" b="1" dirty="0" smtClean="0"/>
              <a:t>Voorbeelden</a:t>
            </a:r>
            <a:endParaRPr lang="nl-BE" sz="4000" b="1" dirty="0"/>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23</a:t>
            </a:fld>
            <a:endParaRPr lang="nl-BE" sz="1200" b="0" i="0" u="none" strike="noStrike" cap="none">
              <a:solidFill>
                <a:srgbClr val="888888"/>
              </a:solidFill>
              <a:latin typeface="Calibri"/>
              <a:ea typeface="Calibri"/>
              <a:cs typeface="Calibri"/>
              <a:sym typeface="Calibri"/>
            </a:endParaRPr>
          </a:p>
        </p:txBody>
      </p:sp>
      <p:sp>
        <p:nvSpPr>
          <p:cNvPr id="3" name="TextBox 2"/>
          <p:cNvSpPr txBox="1"/>
          <p:nvPr/>
        </p:nvSpPr>
        <p:spPr>
          <a:xfrm>
            <a:off x="1060704" y="1755648"/>
            <a:ext cx="10293096" cy="4524315"/>
          </a:xfrm>
          <a:prstGeom prst="rect">
            <a:avLst/>
          </a:prstGeom>
          <a:noFill/>
        </p:spPr>
        <p:txBody>
          <a:bodyPr wrap="square" rtlCol="0">
            <a:spAutoFit/>
          </a:bodyPr>
          <a:lstStyle/>
          <a:p>
            <a:pPr>
              <a:spcAft>
                <a:spcPts val="800"/>
              </a:spcAft>
            </a:pPr>
            <a:r>
              <a:rPr lang="en-GB" sz="2400" dirty="0" err="1" smtClean="0"/>
              <a:t>Niet-informatieresources</a:t>
            </a:r>
            <a:r>
              <a:rPr lang="en-GB" sz="2400" dirty="0" smtClean="0"/>
              <a:t>:</a:t>
            </a:r>
          </a:p>
          <a:p>
            <a:pPr marL="285750" indent="-285750">
              <a:spcAft>
                <a:spcPts val="800"/>
              </a:spcAft>
              <a:buFont typeface="Arial" panose="020B0604020202020204" pitchFamily="34" charset="0"/>
              <a:buChar char="•"/>
            </a:pPr>
            <a:r>
              <a:rPr lang="en-GB" sz="2400" dirty="0" err="1" smtClean="0"/>
              <a:t>Adres</a:t>
            </a:r>
            <a:r>
              <a:rPr lang="en-GB" sz="2400" dirty="0" smtClean="0"/>
              <a:t> </a:t>
            </a:r>
            <a:r>
              <a:rPr lang="en-GB" sz="2400" dirty="0" err="1" smtClean="0"/>
              <a:t>voor</a:t>
            </a:r>
            <a:r>
              <a:rPr lang="en-GB" sz="2400" dirty="0" smtClean="0"/>
              <a:t> VAC Gent</a:t>
            </a:r>
            <a:br>
              <a:rPr lang="en-GB" sz="2400" dirty="0" smtClean="0"/>
            </a:br>
            <a:r>
              <a:rPr lang="en-GB" sz="2000" dirty="0" smtClean="0">
                <a:latin typeface="Courier MonoThai" panose="02070309020205020404" pitchFamily="49" charset="0"/>
                <a:cs typeface="Courier MonoThai" panose="02070309020205020404" pitchFamily="49" charset="0"/>
              </a:rPr>
              <a:t>http://</a:t>
            </a:r>
            <a:r>
              <a:rPr lang="en-GB" sz="2000" dirty="0" smtClean="0">
                <a:latin typeface="Courier MonoThai" panose="02070309020205020404" pitchFamily="49" charset="0"/>
                <a:cs typeface="Courier MonoThai" panose="02070309020205020404" pitchFamily="49" charset="0"/>
              </a:rPr>
              <a:t>data.vlaanderen.be/id/adres/3706808</a:t>
            </a:r>
            <a:endParaRPr lang="en-GB" sz="2400" dirty="0"/>
          </a:p>
          <a:p>
            <a:pPr marL="285750" indent="-285750">
              <a:spcAft>
                <a:spcPts val="800"/>
              </a:spcAft>
              <a:buFont typeface="Arial" panose="020B0604020202020204" pitchFamily="34" charset="0"/>
              <a:buChar char="•"/>
            </a:pPr>
            <a:r>
              <a:rPr lang="en-GB" sz="2400" dirty="0" err="1" smtClean="0"/>
              <a:t>Organisatie</a:t>
            </a:r>
            <a:r>
              <a:rPr lang="en-GB" sz="2400" dirty="0" smtClean="0"/>
              <a:t> </a:t>
            </a:r>
            <a:r>
              <a:rPr lang="en-GB" sz="2400" dirty="0" err="1" smtClean="0"/>
              <a:t>agentschap</a:t>
            </a:r>
            <a:r>
              <a:rPr lang="en-GB" sz="2400" dirty="0" smtClean="0"/>
              <a:t> </a:t>
            </a:r>
            <a:r>
              <a:rPr lang="en-GB" sz="2400" dirty="0" err="1" smtClean="0"/>
              <a:t>Informatie</a:t>
            </a:r>
            <a:r>
              <a:rPr lang="en-GB" sz="2400" dirty="0" smtClean="0"/>
              <a:t> </a:t>
            </a:r>
            <a:r>
              <a:rPr lang="en-GB" sz="2400" dirty="0" err="1" smtClean="0"/>
              <a:t>Vlaanderen</a:t>
            </a:r>
            <a:r>
              <a:rPr lang="en-GB" sz="2400" dirty="0"/>
              <a:t/>
            </a:r>
            <a:br>
              <a:rPr lang="en-GB" sz="2400" dirty="0"/>
            </a:br>
            <a:r>
              <a:rPr lang="en-GB" sz="2000" dirty="0" smtClean="0">
                <a:latin typeface="Courier MonoThai" panose="02070309020205020404" pitchFamily="49" charset="0"/>
                <a:cs typeface="Courier MonoThai" panose="02070309020205020404" pitchFamily="49" charset="0"/>
              </a:rPr>
              <a:t>http://</a:t>
            </a:r>
            <a:r>
              <a:rPr lang="en-GB" sz="2000" dirty="0">
                <a:latin typeface="Courier MonoThai" panose="02070309020205020404" pitchFamily="49" charset="0"/>
                <a:cs typeface="Courier MonoThai" panose="02070309020205020404" pitchFamily="49" charset="0"/>
              </a:rPr>
              <a:t>data.vlaanderen.be/id/organisatie/OVO002949</a:t>
            </a:r>
          </a:p>
          <a:p>
            <a:pPr marL="285750" indent="-285750">
              <a:spcAft>
                <a:spcPts val="800"/>
              </a:spcAft>
              <a:buFont typeface="Arial" panose="020B0604020202020204" pitchFamily="34" charset="0"/>
              <a:buChar char="•"/>
            </a:pPr>
            <a:endParaRPr lang="en-GB" sz="2400" dirty="0"/>
          </a:p>
          <a:p>
            <a:pPr>
              <a:spcAft>
                <a:spcPts val="800"/>
              </a:spcAft>
            </a:pPr>
            <a:r>
              <a:rPr lang="en-GB" sz="2400" dirty="0" err="1" smtClean="0"/>
              <a:t>Informatieresources</a:t>
            </a:r>
            <a:r>
              <a:rPr lang="en-GB" sz="2400" dirty="0" smtClean="0"/>
              <a:t>:</a:t>
            </a:r>
          </a:p>
          <a:p>
            <a:pPr marL="342900" indent="-342900">
              <a:spcAft>
                <a:spcPts val="800"/>
              </a:spcAft>
              <a:buFont typeface="Arial" panose="020B0604020202020204" pitchFamily="34" charset="0"/>
              <a:buChar char="•"/>
            </a:pPr>
            <a:r>
              <a:rPr lang="en-GB" sz="2400" dirty="0" smtClean="0"/>
              <a:t>OSLO </a:t>
            </a:r>
            <a:r>
              <a:rPr lang="en-GB" sz="2400" dirty="0" err="1"/>
              <a:t>a</a:t>
            </a:r>
            <a:r>
              <a:rPr lang="en-GB" sz="2400" dirty="0" err="1" smtClean="0"/>
              <a:t>pplicatieprofiel</a:t>
            </a:r>
            <a:r>
              <a:rPr lang="en-GB" sz="2400" dirty="0" smtClean="0"/>
              <a:t> </a:t>
            </a:r>
            <a:r>
              <a:rPr lang="en-GB" sz="2400" dirty="0" err="1" smtClean="0"/>
              <a:t>voor</a:t>
            </a:r>
            <a:r>
              <a:rPr lang="en-GB" sz="2400" dirty="0"/>
              <a:t> </a:t>
            </a:r>
            <a:r>
              <a:rPr lang="en-GB" sz="2400" dirty="0" err="1" smtClean="0"/>
              <a:t>persoon</a:t>
            </a:r>
            <a:r>
              <a:rPr lang="en-GB" sz="2400" dirty="0"/>
              <a:t/>
            </a:r>
            <a:br>
              <a:rPr lang="en-GB" sz="2400" dirty="0"/>
            </a:br>
            <a:r>
              <a:rPr lang="en-GB" sz="2000" dirty="0" smtClean="0">
                <a:latin typeface="Courier MonoThai" panose="02070309020205020404" pitchFamily="49" charset="0"/>
                <a:cs typeface="Courier MonoThai" panose="02070309020205020404" pitchFamily="49" charset="0"/>
              </a:rPr>
              <a:t>http://</a:t>
            </a:r>
            <a:r>
              <a:rPr lang="en-GB" sz="2000" dirty="0" smtClean="0">
                <a:latin typeface="Courier MonoThai" panose="02070309020205020404" pitchFamily="49" charset="0"/>
                <a:cs typeface="Courier MonoThai" panose="02070309020205020404" pitchFamily="49" charset="0"/>
              </a:rPr>
              <a:t>data.vlaanderen.be/doc/applicatieprofiel/persoon</a:t>
            </a:r>
          </a:p>
          <a:p>
            <a:pPr marL="342900" indent="-342900">
              <a:spcAft>
                <a:spcPts val="800"/>
              </a:spcAft>
              <a:buFont typeface="Arial" panose="020B0604020202020204" pitchFamily="34" charset="0"/>
              <a:buChar char="•"/>
            </a:pPr>
            <a:r>
              <a:rPr lang="en-GB" sz="2400" dirty="0" err="1" smtClean="0"/>
              <a:t>Geconsolideerde</a:t>
            </a:r>
            <a:r>
              <a:rPr lang="en-GB" sz="2400" dirty="0" smtClean="0"/>
              <a:t> </a:t>
            </a:r>
            <a:r>
              <a:rPr lang="en-GB" sz="2400" dirty="0" err="1" smtClean="0"/>
              <a:t>wettekst</a:t>
            </a:r>
            <a:r>
              <a:rPr lang="en-GB" sz="2400" dirty="0" smtClean="0"/>
              <a:t> in de </a:t>
            </a:r>
            <a:r>
              <a:rPr lang="en-GB" sz="2400" dirty="0" err="1" smtClean="0"/>
              <a:t>Vlaamse</a:t>
            </a:r>
            <a:r>
              <a:rPr lang="en-GB" sz="2400" dirty="0"/>
              <a:t> Codex</a:t>
            </a:r>
            <a:br>
              <a:rPr lang="en-GB" sz="2400" dirty="0"/>
            </a:br>
            <a:r>
              <a:rPr lang="en-GB" sz="2000" dirty="0" smtClean="0">
                <a:latin typeface="Courier MonoThai" panose="02070309020205020404" pitchFamily="49" charset="0"/>
                <a:cs typeface="Courier MonoThai" panose="02070309020205020404" pitchFamily="49" charset="0"/>
              </a:rPr>
              <a:t>https://</a:t>
            </a:r>
            <a:r>
              <a:rPr lang="en-GB" sz="2000" dirty="0">
                <a:latin typeface="Courier MonoThai" panose="02070309020205020404" pitchFamily="49" charset="0"/>
                <a:cs typeface="Courier MonoThai" panose="02070309020205020404" pitchFamily="49" charset="0"/>
              </a:rPr>
              <a:t>codex.vlaanderen.be/doc/hoofdstuk/1028855/2017-13-06</a:t>
            </a:r>
          </a:p>
        </p:txBody>
      </p:sp>
    </p:spTree>
    <p:extLst>
      <p:ext uri="{BB962C8B-B14F-4D97-AF65-F5344CB8AC3E}">
        <p14:creationId xmlns:p14="http://schemas.microsoft.com/office/powerpoint/2010/main" val="99584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838200" y="365125"/>
            <a:ext cx="10515600" cy="1325563"/>
          </a:xfrm>
          <a:prstGeom prst="rect">
            <a:avLst/>
          </a:prstGeom>
          <a:noFill/>
          <a:ln>
            <a:noFill/>
          </a:ln>
        </p:spPr>
        <p:txBody>
          <a:bodyPr wrap="square" lIns="91425" tIns="91425" rIns="91425" bIns="91425" anchor="ctr" anchorCtr="0">
            <a:normAutofit fontScale="975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r>
              <a:rPr lang="nl-BE" dirty="0"/>
              <a:t>Vlaamse URI-standaard voor data</a:t>
            </a:r>
            <a:br>
              <a:rPr lang="nl-BE" dirty="0"/>
            </a:br>
            <a:r>
              <a:rPr lang="nl-BE" sz="3700" b="1" dirty="0" smtClean="0"/>
              <a:t>Voorbeelden</a:t>
            </a:r>
            <a:endParaRPr lang="nl-BE" sz="4000" b="1" dirty="0"/>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24</a:t>
            </a:fld>
            <a:endParaRPr lang="nl-BE" sz="1200" b="0" i="0" u="none" strike="noStrike" cap="none">
              <a:solidFill>
                <a:srgbClr val="888888"/>
              </a:solidFill>
              <a:latin typeface="Calibri"/>
              <a:ea typeface="Calibri"/>
              <a:cs typeface="Calibri"/>
              <a:sym typeface="Calibri"/>
            </a:endParaRPr>
          </a:p>
        </p:txBody>
      </p:sp>
      <p:sp>
        <p:nvSpPr>
          <p:cNvPr id="3" name="TextBox 2"/>
          <p:cNvSpPr txBox="1"/>
          <p:nvPr/>
        </p:nvSpPr>
        <p:spPr>
          <a:xfrm>
            <a:off x="1060704" y="1755648"/>
            <a:ext cx="10293096" cy="4093428"/>
          </a:xfrm>
          <a:prstGeom prst="rect">
            <a:avLst/>
          </a:prstGeom>
          <a:noFill/>
        </p:spPr>
        <p:txBody>
          <a:bodyPr wrap="square" rtlCol="0">
            <a:spAutoFit/>
          </a:bodyPr>
          <a:lstStyle/>
          <a:p>
            <a:pPr>
              <a:spcAft>
                <a:spcPts val="800"/>
              </a:spcAft>
            </a:pPr>
            <a:r>
              <a:rPr lang="en-GB" sz="2400" dirty="0" smtClean="0"/>
              <a:t>Legacy URIs:</a:t>
            </a:r>
          </a:p>
          <a:p>
            <a:pPr marL="285750" indent="-285750">
              <a:spcAft>
                <a:spcPts val="800"/>
              </a:spcAft>
              <a:buFont typeface="Arial" panose="020B0604020202020204" pitchFamily="34" charset="0"/>
              <a:buChar char="•"/>
            </a:pPr>
            <a:r>
              <a:rPr lang="en-GB" sz="2400" dirty="0" smtClean="0"/>
              <a:t>Concept “</a:t>
            </a:r>
            <a:r>
              <a:rPr lang="en-GB" sz="2400" dirty="0" err="1" smtClean="0"/>
              <a:t>klein</a:t>
            </a:r>
            <a:r>
              <a:rPr lang="en-GB" sz="2400" dirty="0" smtClean="0"/>
              <a:t> </a:t>
            </a:r>
            <a:r>
              <a:rPr lang="en-GB" sz="2400" dirty="0" err="1" smtClean="0"/>
              <a:t>erfgoed</a:t>
            </a:r>
            <a:r>
              <a:rPr lang="en-GB" sz="2400" dirty="0" smtClean="0"/>
              <a:t>” </a:t>
            </a:r>
            <a:r>
              <a:rPr lang="en-GB" sz="2400" dirty="0" err="1" smtClean="0"/>
              <a:t>uit</a:t>
            </a:r>
            <a:r>
              <a:rPr lang="en-GB" sz="2400" dirty="0" smtClean="0"/>
              <a:t> </a:t>
            </a:r>
            <a:r>
              <a:rPr lang="en-GB" sz="2400" dirty="0" err="1" smtClean="0"/>
              <a:t>erfgoedtypes</a:t>
            </a:r>
            <a:r>
              <a:rPr lang="en-GB" sz="2400" dirty="0" smtClean="0"/>
              <a:t> thesaurus</a:t>
            </a:r>
            <a:r>
              <a:rPr lang="en-GB" sz="2400" dirty="0"/>
              <a:t/>
            </a:r>
            <a:br>
              <a:rPr lang="en-GB" sz="2400" dirty="0"/>
            </a:br>
            <a:r>
              <a:rPr lang="en-GB" sz="2000" dirty="0" smtClean="0">
                <a:latin typeface="Courier MonoThai" panose="02070309020205020404" pitchFamily="49" charset="0"/>
                <a:cs typeface="Courier MonoThai" panose="02070309020205020404" pitchFamily="49" charset="0"/>
              </a:rPr>
              <a:t>https</a:t>
            </a:r>
            <a:r>
              <a:rPr lang="en-GB" sz="2000" dirty="0">
                <a:latin typeface="Courier MonoThai" panose="02070309020205020404" pitchFamily="49" charset="0"/>
                <a:cs typeface="Courier MonoThai" panose="02070309020205020404" pitchFamily="49" charset="0"/>
              </a:rPr>
              <a:t>://</a:t>
            </a:r>
            <a:r>
              <a:rPr lang="en-GB" sz="2000" dirty="0" smtClean="0">
                <a:latin typeface="Courier MonoThai" panose="02070309020205020404" pitchFamily="49" charset="0"/>
                <a:cs typeface="Courier MonoThai" panose="02070309020205020404" pitchFamily="49" charset="0"/>
              </a:rPr>
              <a:t>id.erfgoed.net/thesauri/erfgoedtypes/237</a:t>
            </a:r>
          </a:p>
          <a:p>
            <a:pPr marL="285750" indent="-285750">
              <a:spcAft>
                <a:spcPts val="800"/>
              </a:spcAft>
              <a:buFont typeface="Arial" panose="020B0604020202020204" pitchFamily="34" charset="0"/>
              <a:buChar char="•"/>
            </a:pPr>
            <a:r>
              <a:rPr lang="en-GB" sz="2400" dirty="0" err="1" smtClean="0"/>
              <a:t>Kasteeldomein</a:t>
            </a:r>
            <a:r>
              <a:rPr lang="en-GB" sz="2400" dirty="0" smtClean="0"/>
              <a:t> </a:t>
            </a:r>
            <a:r>
              <a:rPr lang="en-GB" sz="2400" dirty="0" err="1" smtClean="0"/>
              <a:t>Terlinden</a:t>
            </a:r>
            <a:r>
              <a:rPr lang="en-GB" sz="2400" dirty="0"/>
              <a:t/>
            </a:r>
            <a:br>
              <a:rPr lang="en-GB" sz="2400" dirty="0"/>
            </a:br>
            <a:r>
              <a:rPr lang="en-GB" sz="2000" dirty="0">
                <a:latin typeface="Courier MonoThai" panose="02070309020205020404" pitchFamily="49" charset="0"/>
                <a:cs typeface="Courier MonoThai" panose="02070309020205020404" pitchFamily="49" charset="0"/>
              </a:rPr>
              <a:t>https://</a:t>
            </a:r>
            <a:r>
              <a:rPr lang="en-GB" sz="2000" dirty="0" smtClean="0">
                <a:latin typeface="Courier MonoThai" panose="02070309020205020404" pitchFamily="49" charset="0"/>
                <a:cs typeface="Courier MonoThai" panose="02070309020205020404" pitchFamily="49" charset="0"/>
              </a:rPr>
              <a:t>id.erfgoed.net/erfgoedobjecten/278</a:t>
            </a:r>
          </a:p>
          <a:p>
            <a:pPr marL="285750" indent="-285750">
              <a:spcAft>
                <a:spcPts val="800"/>
              </a:spcAft>
              <a:buFont typeface="Arial" panose="020B0604020202020204" pitchFamily="34" charset="0"/>
              <a:buChar char="•"/>
            </a:pPr>
            <a:endParaRPr lang="en-GB" sz="2000" dirty="0">
              <a:latin typeface="Courier MonoThai" panose="02070309020205020404" pitchFamily="49" charset="0"/>
              <a:cs typeface="Courier MonoThai" panose="02070309020205020404" pitchFamily="49" charset="0"/>
            </a:endParaRPr>
          </a:p>
          <a:p>
            <a:pPr marL="285750" indent="-285750">
              <a:spcAft>
                <a:spcPts val="800"/>
              </a:spcAft>
              <a:buFont typeface="Arial" panose="020B0604020202020204" pitchFamily="34" charset="0"/>
              <a:buChar char="•"/>
            </a:pPr>
            <a:endParaRPr lang="en-GB" sz="2000" dirty="0" smtClean="0">
              <a:latin typeface="Courier MonoThai" panose="02070309020205020404" pitchFamily="49" charset="0"/>
              <a:cs typeface="Courier MonoThai" panose="02070309020205020404" pitchFamily="49" charset="0"/>
            </a:endParaRPr>
          </a:p>
          <a:p>
            <a:pPr>
              <a:spcAft>
                <a:spcPts val="800"/>
              </a:spcAft>
            </a:pPr>
            <a:r>
              <a:rPr lang="en-GB" sz="2400" dirty="0" err="1"/>
              <a:t>Andere</a:t>
            </a:r>
            <a:r>
              <a:rPr lang="en-GB" sz="2400" dirty="0"/>
              <a:t> </a:t>
            </a:r>
            <a:r>
              <a:rPr lang="en-GB" sz="2400" dirty="0" err="1"/>
              <a:t>compatibele</a:t>
            </a:r>
            <a:r>
              <a:rPr lang="en-GB" sz="2400" dirty="0"/>
              <a:t> </a:t>
            </a:r>
            <a:r>
              <a:rPr lang="en-GB" sz="2400" dirty="0" smtClean="0"/>
              <a:t>URIs:</a:t>
            </a:r>
          </a:p>
          <a:p>
            <a:pPr marL="285750" indent="-285750">
              <a:spcAft>
                <a:spcPts val="800"/>
              </a:spcAft>
              <a:buFont typeface="Arial" panose="020B0604020202020204" pitchFamily="34" charset="0"/>
              <a:buChar char="•"/>
            </a:pPr>
            <a:r>
              <a:rPr lang="nl-NL" sz="2400" dirty="0"/>
              <a:t>Koninklijk besluit houdende het beheer van het centraal </a:t>
            </a:r>
            <a:r>
              <a:rPr lang="nl-NL" sz="2400" dirty="0" smtClean="0"/>
              <a:t>erfrechtregister</a:t>
            </a:r>
            <a:r>
              <a:rPr lang="en-GB" sz="2400" dirty="0"/>
              <a:t/>
            </a:r>
            <a:br>
              <a:rPr lang="en-GB" sz="2400" dirty="0"/>
            </a:br>
            <a:r>
              <a:rPr lang="en-GB" sz="2000" dirty="0">
                <a:latin typeface="Courier MonoThai" panose="02070309020205020404" pitchFamily="49" charset="0"/>
                <a:cs typeface="Courier MonoThai" panose="02070309020205020404" pitchFamily="49" charset="0"/>
              </a:rPr>
              <a:t>http</a:t>
            </a:r>
            <a:r>
              <a:rPr lang="en-GB" sz="2000" dirty="0" smtClean="0">
                <a:latin typeface="Courier MonoThai" panose="02070309020205020404" pitchFamily="49" charset="0"/>
                <a:cs typeface="Courier MonoThai" panose="02070309020205020404" pitchFamily="49" charset="0"/>
              </a:rPr>
              <a:t>://ejustice.just.fgov.be/eli/besluit/2018/02/26/2018011035</a:t>
            </a:r>
            <a:r>
              <a:rPr lang="en-GB" sz="2000" dirty="0">
                <a:latin typeface="Courier MonoThai" panose="02070309020205020404" pitchFamily="49" charset="0"/>
                <a:cs typeface="Courier MonoThai" panose="02070309020205020404" pitchFamily="49" charset="0"/>
              </a:rPr>
              <a:t>/</a:t>
            </a:r>
            <a:endParaRPr lang="nl-NL" sz="2000" dirty="0">
              <a:latin typeface="Courier MonoThai" panose="02070309020205020404" pitchFamily="49" charset="0"/>
              <a:cs typeface="Courier MonoThai" panose="02070309020205020404" pitchFamily="49" charset="0"/>
            </a:endParaRPr>
          </a:p>
        </p:txBody>
      </p:sp>
    </p:spTree>
    <p:extLst>
      <p:ext uri="{BB962C8B-B14F-4D97-AF65-F5344CB8AC3E}">
        <p14:creationId xmlns:p14="http://schemas.microsoft.com/office/powerpoint/2010/main" val="13286550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Vervolgstappen</a:t>
            </a:r>
            <a:r>
              <a:rPr lang="en-GB" dirty="0" smtClean="0"/>
              <a:t>	</a:t>
            </a:r>
            <a:endParaRPr lang="en-GB" dirty="0"/>
          </a:p>
        </p:txBody>
      </p:sp>
      <p:sp>
        <p:nvSpPr>
          <p:cNvPr id="3" name="Text Placeholder 2"/>
          <p:cNvSpPr>
            <a:spLocks noGrp="1"/>
          </p:cNvSpPr>
          <p:nvPr>
            <p:ph type="body" idx="1"/>
          </p:nvPr>
        </p:nvSpPr>
        <p:spPr/>
        <p:txBody>
          <a:bodyPr/>
          <a:lstStyle/>
          <a:p>
            <a:pPr marL="742950" indent="-514350">
              <a:lnSpc>
                <a:spcPct val="200000"/>
              </a:lnSpc>
              <a:buFont typeface="+mj-lt"/>
              <a:buAutoNum type="arabicPeriod"/>
            </a:pPr>
            <a:r>
              <a:rPr lang="en-GB" dirty="0" err="1" smtClean="0"/>
              <a:t>Vragen</a:t>
            </a:r>
            <a:r>
              <a:rPr lang="en-GB" dirty="0" smtClean="0"/>
              <a:t> </a:t>
            </a:r>
            <a:r>
              <a:rPr lang="en-GB" dirty="0" err="1" smtClean="0"/>
              <a:t>en</a:t>
            </a:r>
            <a:r>
              <a:rPr lang="en-GB" dirty="0" smtClean="0"/>
              <a:t> feedback tot </a:t>
            </a:r>
            <a:r>
              <a:rPr lang="en-GB" dirty="0" err="1" smtClean="0"/>
              <a:t>en</a:t>
            </a:r>
            <a:r>
              <a:rPr lang="en-GB" dirty="0" smtClean="0"/>
              <a:t> met 31 </a:t>
            </a:r>
            <a:r>
              <a:rPr lang="en-GB" dirty="0" err="1" smtClean="0"/>
              <a:t>maart</a:t>
            </a:r>
            <a:r>
              <a:rPr lang="en-GB" dirty="0" smtClean="0"/>
              <a:t> 2018</a:t>
            </a:r>
          </a:p>
          <a:p>
            <a:pPr marL="742950" indent="-514350">
              <a:lnSpc>
                <a:spcPct val="200000"/>
              </a:lnSpc>
              <a:buFont typeface="+mj-lt"/>
              <a:buAutoNum type="arabicPeriod"/>
            </a:pPr>
            <a:r>
              <a:rPr lang="en-GB" dirty="0" err="1" smtClean="0"/>
              <a:t>Validatie</a:t>
            </a:r>
            <a:r>
              <a:rPr lang="en-GB" dirty="0" smtClean="0"/>
              <a:t> door </a:t>
            </a:r>
            <a:r>
              <a:rPr lang="en-GB" dirty="0" err="1" smtClean="0"/>
              <a:t>werkgroep</a:t>
            </a:r>
            <a:r>
              <a:rPr lang="en-GB" dirty="0" smtClean="0"/>
              <a:t> </a:t>
            </a:r>
            <a:r>
              <a:rPr lang="en-GB" dirty="0" err="1" smtClean="0"/>
              <a:t>datastandaarden</a:t>
            </a:r>
            <a:r>
              <a:rPr lang="en-GB" dirty="0" smtClean="0"/>
              <a:t> op 10 </a:t>
            </a:r>
            <a:r>
              <a:rPr lang="en-GB" dirty="0" err="1" smtClean="0"/>
              <a:t>april</a:t>
            </a:r>
            <a:r>
              <a:rPr lang="en-GB" dirty="0" smtClean="0"/>
              <a:t> 2018</a:t>
            </a:r>
          </a:p>
          <a:p>
            <a:pPr marL="742950" indent="-514350">
              <a:lnSpc>
                <a:spcPct val="200000"/>
              </a:lnSpc>
              <a:buFont typeface="+mj-lt"/>
              <a:buAutoNum type="arabicPeriod"/>
            </a:pPr>
            <a:r>
              <a:rPr lang="en-GB" dirty="0" err="1" smtClean="0"/>
              <a:t>Validatie</a:t>
            </a:r>
            <a:r>
              <a:rPr lang="en-GB" dirty="0" smtClean="0"/>
              <a:t> door </a:t>
            </a:r>
            <a:r>
              <a:rPr lang="en-GB" dirty="0" err="1" smtClean="0"/>
              <a:t>stuurorgaan</a:t>
            </a:r>
            <a:r>
              <a:rPr lang="en-GB" dirty="0" smtClean="0"/>
              <a:t> op 22 </a:t>
            </a:r>
            <a:r>
              <a:rPr lang="en-GB" dirty="0" err="1" smtClean="0"/>
              <a:t>mei</a:t>
            </a:r>
            <a:r>
              <a:rPr lang="en-GB" dirty="0" smtClean="0"/>
              <a:t> 2018</a:t>
            </a:r>
            <a:endParaRPr lang="en-GB" dirty="0"/>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25</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015262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Vraag</a:t>
            </a:r>
            <a:r>
              <a:rPr lang="en-GB" dirty="0" smtClean="0"/>
              <a:t> </a:t>
            </a:r>
            <a:r>
              <a:rPr lang="en-GB" dirty="0" err="1" smtClean="0"/>
              <a:t>en</a:t>
            </a:r>
            <a:r>
              <a:rPr lang="en-GB" dirty="0" smtClean="0"/>
              <a:t> </a:t>
            </a:r>
            <a:r>
              <a:rPr lang="en-GB" dirty="0" err="1" smtClean="0"/>
              <a:t>antwoord</a:t>
            </a:r>
            <a:endParaRPr lang="en-GB" dirty="0"/>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26</a:t>
            </a:fld>
            <a:endParaRPr lang="nl-BE" sz="1200" b="0" i="0" u="none" strike="noStrike" cap="none">
              <a:solidFill>
                <a:srgbClr val="888888"/>
              </a:solidFill>
              <a:latin typeface="Calibri"/>
              <a:ea typeface="Calibri"/>
              <a:cs typeface="Calibri"/>
              <a:sym typeface="Calibri"/>
            </a:endParaRPr>
          </a:p>
        </p:txBody>
      </p:sp>
      <p:pic>
        <p:nvPicPr>
          <p:cNvPr id="5" name="Picture 2" descr="Image result for CSP Webex raise h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21408"/>
            <a:ext cx="5577719" cy="380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4733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23927" y="0"/>
            <a:ext cx="6468073" cy="6858002"/>
            <a:chOff x="4617195" y="0"/>
            <a:chExt cx="6468073" cy="6858002"/>
          </a:xfrm>
        </p:grpSpPr>
        <p:pic>
          <p:nvPicPr>
            <p:cNvPr id="19"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2">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20"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17" name="Rounded Rectangular Callout 6">
            <a:extLst>
              <a:ext uri="{FF2B5EF4-FFF2-40B4-BE49-F238E27FC236}">
                <a16:creationId xmlns:a16="http://schemas.microsoft.com/office/drawing/2014/main" xmlns="" id="{B66D6D37-A95C-4EBB-AA73-269574851FA2}"/>
              </a:ext>
            </a:extLst>
          </p:cNvPr>
          <p:cNvSpPr/>
          <p:nvPr/>
        </p:nvSpPr>
        <p:spPr>
          <a:xfrm flipH="1">
            <a:off x="1626334" y="44954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18" name="Rounded Rectangular Callout 7">
            <a:extLst>
              <a:ext uri="{FF2B5EF4-FFF2-40B4-BE49-F238E27FC236}">
                <a16:creationId xmlns:a16="http://schemas.microsoft.com/office/drawing/2014/main" xmlns="" id="{5F684B95-FC59-4476-A252-96AB93990FD1}"/>
              </a:ext>
            </a:extLst>
          </p:cNvPr>
          <p:cNvSpPr/>
          <p:nvPr/>
        </p:nvSpPr>
        <p:spPr>
          <a:xfrm flipH="1">
            <a:off x="1614174" y="5072881"/>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22" name="Rounded Rectangular Callout 14">
            <a:extLst>
              <a:ext uri="{FF2B5EF4-FFF2-40B4-BE49-F238E27FC236}">
                <a16:creationId xmlns:a16="http://schemas.microsoft.com/office/drawing/2014/main" xmlns="" id="{A8FDB55B-2E6A-4E44-9E1F-12120571FB18}"/>
              </a:ext>
            </a:extLst>
          </p:cNvPr>
          <p:cNvSpPr/>
          <p:nvPr/>
        </p:nvSpPr>
        <p:spPr>
          <a:xfrm flipH="1">
            <a:off x="1626333" y="5670515"/>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23" name="Rounded Rectangular Callout 14">
            <a:extLst>
              <a:ext uri="{FF2B5EF4-FFF2-40B4-BE49-F238E27FC236}">
                <a16:creationId xmlns:a16="http://schemas.microsoft.com/office/drawing/2014/main" xmlns="" id="{6A820AEB-213F-41CA-993D-1315D3996FC2}"/>
              </a:ext>
            </a:extLst>
          </p:cNvPr>
          <p:cNvSpPr/>
          <p:nvPr/>
        </p:nvSpPr>
        <p:spPr>
          <a:xfrm flipH="1">
            <a:off x="1626334" y="6268149"/>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pic>
        <p:nvPicPr>
          <p:cNvPr id="2050" name="Picture 2" descr="Afbeeldingsresultaat voor linked Data">
            <a:extLst>
              <a:ext uri="{FF2B5EF4-FFF2-40B4-BE49-F238E27FC236}">
                <a16:creationId xmlns:a16="http://schemas.microsoft.com/office/drawing/2014/main" xmlns="" id="{E1BA6F82-B4BC-419C-A3DD-7A3A74DB2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42"/>
          <a:stretch/>
        </p:blipFill>
        <p:spPr bwMode="auto">
          <a:xfrm>
            <a:off x="1668517" y="994751"/>
            <a:ext cx="5307724" cy="3303552"/>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6" name="Slide Number Placeholder 5"/>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3</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86926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723927" y="0"/>
            <a:ext cx="6468073" cy="6858002"/>
            <a:chOff x="4617195" y="0"/>
            <a:chExt cx="6468073" cy="6858002"/>
          </a:xfrm>
        </p:grpSpPr>
        <p:pic>
          <p:nvPicPr>
            <p:cNvPr id="15"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2">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16"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38" name="Rounded Rectangular Callout 6">
            <a:extLst>
              <a:ext uri="{FF2B5EF4-FFF2-40B4-BE49-F238E27FC236}">
                <a16:creationId xmlns:a16="http://schemas.microsoft.com/office/drawing/2014/main" xmlns="" id="{60A43BB6-1734-4D7B-BF04-3F1A44C43363}"/>
              </a:ext>
            </a:extLst>
          </p:cNvPr>
          <p:cNvSpPr/>
          <p:nvPr/>
        </p:nvSpPr>
        <p:spPr>
          <a:xfrm flipH="1">
            <a:off x="1614175" y="8378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39" name="Rounded Rectangular Callout 7">
            <a:extLst>
              <a:ext uri="{FF2B5EF4-FFF2-40B4-BE49-F238E27FC236}">
                <a16:creationId xmlns:a16="http://schemas.microsoft.com/office/drawing/2014/main" xmlns="" id="{3451C59B-D46A-4960-AB04-C1DFDF80F8E3}"/>
              </a:ext>
            </a:extLst>
          </p:cNvPr>
          <p:cNvSpPr/>
          <p:nvPr/>
        </p:nvSpPr>
        <p:spPr>
          <a:xfrm flipH="1">
            <a:off x="1602015" y="5072881"/>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40" name="Rounded Rectangular Callout 14">
            <a:extLst>
              <a:ext uri="{FF2B5EF4-FFF2-40B4-BE49-F238E27FC236}">
                <a16:creationId xmlns:a16="http://schemas.microsoft.com/office/drawing/2014/main" xmlns="" id="{4828A2A3-5036-4482-80D3-4B55C2146CB4}"/>
              </a:ext>
            </a:extLst>
          </p:cNvPr>
          <p:cNvSpPr/>
          <p:nvPr/>
        </p:nvSpPr>
        <p:spPr>
          <a:xfrm flipH="1">
            <a:off x="1614174" y="5670515"/>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41" name="Rounded Rectangular Callout 14">
            <a:extLst>
              <a:ext uri="{FF2B5EF4-FFF2-40B4-BE49-F238E27FC236}">
                <a16:creationId xmlns:a16="http://schemas.microsoft.com/office/drawing/2014/main" xmlns="" id="{30ED19DC-68A2-4187-9B4F-DB577ECE4CF5}"/>
              </a:ext>
            </a:extLst>
          </p:cNvPr>
          <p:cNvSpPr/>
          <p:nvPr/>
        </p:nvSpPr>
        <p:spPr>
          <a:xfrm flipH="1">
            <a:off x="1614175" y="6268149"/>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pic>
        <p:nvPicPr>
          <p:cNvPr id="46" name="Picture 45">
            <a:extLst>
              <a:ext uri="{FF2B5EF4-FFF2-40B4-BE49-F238E27FC236}">
                <a16:creationId xmlns:a16="http://schemas.microsoft.com/office/drawing/2014/main" xmlns="" id="{BF8D9C97-DC8F-4CD4-9A03-3D6A7CB60CA4}"/>
              </a:ext>
            </a:extLst>
          </p:cNvPr>
          <p:cNvPicPr>
            <a:picLocks noChangeAspect="1"/>
          </p:cNvPicPr>
          <p:nvPr/>
        </p:nvPicPr>
        <p:blipFill>
          <a:blip r:embed="rId3">
            <a:alphaModFix/>
          </a:blip>
          <a:stretch>
            <a:fillRect/>
          </a:stretch>
        </p:blipFill>
        <p:spPr>
          <a:xfrm>
            <a:off x="2627308" y="1937252"/>
            <a:ext cx="3543100" cy="2940830"/>
          </a:xfrm>
          <a:prstGeom prst="rect">
            <a:avLst/>
          </a:prstGeom>
          <a:solidFill>
            <a:schemeClr val="lt1"/>
          </a:solidFill>
          <a:ln w="38100" cap="sq" cmpd="sng">
            <a:solidFill>
              <a:srgbClr val="D8D8D8"/>
            </a:solidFill>
            <a:prstDash val="solid"/>
            <a:miter lim="8000"/>
            <a:headEnd type="none" w="med" len="med"/>
            <a:tailEnd type="none" w="med" len="med"/>
          </a:ln>
        </p:spPr>
      </p:pic>
      <p:sp>
        <p:nvSpPr>
          <p:cNvPr id="55" name="TextBox 54">
            <a:extLst>
              <a:ext uri="{FF2B5EF4-FFF2-40B4-BE49-F238E27FC236}">
                <a16:creationId xmlns:a16="http://schemas.microsoft.com/office/drawing/2014/main" xmlns="" id="{5CA2635F-54BF-4D12-9E72-86DA3EAD5589}"/>
              </a:ext>
            </a:extLst>
          </p:cNvPr>
          <p:cNvSpPr txBox="1"/>
          <p:nvPr/>
        </p:nvSpPr>
        <p:spPr>
          <a:xfrm>
            <a:off x="1995864" y="1474666"/>
            <a:ext cx="476730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http://data.vlaanderen.be/id/adres/3706808 </a:t>
            </a:r>
          </a:p>
        </p:txBody>
      </p:sp>
      <p:cxnSp>
        <p:nvCxnSpPr>
          <p:cNvPr id="56" name="Straight Connector 55">
            <a:extLst>
              <a:ext uri="{FF2B5EF4-FFF2-40B4-BE49-F238E27FC236}">
                <a16:creationId xmlns:a16="http://schemas.microsoft.com/office/drawing/2014/main" xmlns="" id="{E587CE5A-94D0-49A6-93A6-77412C798A36}"/>
              </a:ext>
            </a:extLst>
          </p:cNvPr>
          <p:cNvCxnSpPr>
            <a:cxnSpLocks/>
            <a:stCxn id="55" idx="3"/>
          </p:cNvCxnSpPr>
          <p:nvPr/>
        </p:nvCxnSpPr>
        <p:spPr>
          <a:xfrm>
            <a:off x="6763167" y="1628555"/>
            <a:ext cx="2083917" cy="1738401"/>
          </a:xfrm>
          <a:prstGeom prst="line">
            <a:avLst/>
          </a:prstGeom>
          <a:ln w="76200">
            <a:solidFill>
              <a:srgbClr val="FFFF00"/>
            </a:solidFill>
          </a:ln>
        </p:spPr>
        <p:style>
          <a:lnRef idx="1">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xmlns="" id="{7200687C-8E28-42D4-BCB4-E9A3A8AC1051}"/>
              </a:ext>
            </a:extLst>
          </p:cNvPr>
          <p:cNvSpPr txBox="1"/>
          <p:nvPr/>
        </p:nvSpPr>
        <p:spPr>
          <a:xfrm>
            <a:off x="7661276" y="3198168"/>
            <a:ext cx="3205655" cy="461665"/>
          </a:xfrm>
          <a:prstGeom prst="rect">
            <a:avLst/>
          </a:prstGeom>
          <a:solidFill>
            <a:srgbClr val="99CCFF"/>
          </a:solidFill>
          <a:ln>
            <a:noFill/>
          </a:ln>
        </p:spPr>
        <p:txBody>
          <a:bodyPr wrap="square" rtlCol="0">
            <a:spAutoFit/>
          </a:bodyPr>
          <a:lstStyle/>
          <a:p>
            <a:r>
              <a:rPr lang="nl-BE" sz="1200" dirty="0">
                <a:latin typeface="Lucida Console" panose="020B0609040504020204" pitchFamily="49" charset="0"/>
              </a:rPr>
              <a:t>Koningin Maria Hendrikaplein 70, </a:t>
            </a:r>
          </a:p>
          <a:p>
            <a:r>
              <a:rPr lang="nl-BE" sz="1200" dirty="0">
                <a:latin typeface="Lucida Console" panose="020B0609040504020204" pitchFamily="49" charset="0"/>
              </a:rPr>
              <a:t>9000 Gent</a:t>
            </a:r>
          </a:p>
        </p:txBody>
      </p:sp>
      <p:sp>
        <p:nvSpPr>
          <p:cNvPr id="20"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6" name="Slide Number Placeholder 5"/>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09552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723927" y="0"/>
            <a:ext cx="6468073" cy="6858002"/>
            <a:chOff x="4617195" y="0"/>
            <a:chExt cx="6468073" cy="6858002"/>
          </a:xfrm>
        </p:grpSpPr>
        <p:pic>
          <p:nvPicPr>
            <p:cNvPr id="28"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2">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29"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23" name="TextBox 22">
            <a:extLst>
              <a:ext uri="{FF2B5EF4-FFF2-40B4-BE49-F238E27FC236}">
                <a16:creationId xmlns:a16="http://schemas.microsoft.com/office/drawing/2014/main" xmlns="" id="{6D6700D8-842A-4D64-B4FD-4DA8B6508B89}"/>
              </a:ext>
            </a:extLst>
          </p:cNvPr>
          <p:cNvSpPr txBox="1"/>
          <p:nvPr/>
        </p:nvSpPr>
        <p:spPr>
          <a:xfrm>
            <a:off x="1917036" y="2124841"/>
            <a:ext cx="476730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http://data.vlaanderen.be/id/adres/3706808 </a:t>
            </a:r>
          </a:p>
        </p:txBody>
      </p:sp>
      <p:sp>
        <p:nvSpPr>
          <p:cNvPr id="38" name="Rounded Rectangular Callout 6">
            <a:extLst>
              <a:ext uri="{FF2B5EF4-FFF2-40B4-BE49-F238E27FC236}">
                <a16:creationId xmlns:a16="http://schemas.microsoft.com/office/drawing/2014/main" xmlns="" id="{60A43BB6-1734-4D7B-BF04-3F1A44C43363}"/>
              </a:ext>
            </a:extLst>
          </p:cNvPr>
          <p:cNvSpPr/>
          <p:nvPr/>
        </p:nvSpPr>
        <p:spPr>
          <a:xfrm flipH="1">
            <a:off x="1614175" y="8378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39" name="Rounded Rectangular Callout 7">
            <a:extLst>
              <a:ext uri="{FF2B5EF4-FFF2-40B4-BE49-F238E27FC236}">
                <a16:creationId xmlns:a16="http://schemas.microsoft.com/office/drawing/2014/main" xmlns="" id="{3451C59B-D46A-4960-AB04-C1DFDF80F8E3}"/>
              </a:ext>
            </a:extLst>
          </p:cNvPr>
          <p:cNvSpPr/>
          <p:nvPr/>
        </p:nvSpPr>
        <p:spPr>
          <a:xfrm flipH="1">
            <a:off x="1614174" y="1456395"/>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40" name="Rounded Rectangular Callout 14">
            <a:extLst>
              <a:ext uri="{FF2B5EF4-FFF2-40B4-BE49-F238E27FC236}">
                <a16:creationId xmlns:a16="http://schemas.microsoft.com/office/drawing/2014/main" xmlns="" id="{4828A2A3-5036-4482-80D3-4B55C2146CB4}"/>
              </a:ext>
            </a:extLst>
          </p:cNvPr>
          <p:cNvSpPr/>
          <p:nvPr/>
        </p:nvSpPr>
        <p:spPr>
          <a:xfrm flipH="1">
            <a:off x="1614174" y="5670515"/>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41" name="Rounded Rectangular Callout 14">
            <a:extLst>
              <a:ext uri="{FF2B5EF4-FFF2-40B4-BE49-F238E27FC236}">
                <a16:creationId xmlns:a16="http://schemas.microsoft.com/office/drawing/2014/main" xmlns="" id="{30ED19DC-68A2-4187-9B4F-DB577ECE4CF5}"/>
              </a:ext>
            </a:extLst>
          </p:cNvPr>
          <p:cNvSpPr/>
          <p:nvPr/>
        </p:nvSpPr>
        <p:spPr>
          <a:xfrm flipH="1">
            <a:off x="1614175" y="6268149"/>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cxnSp>
        <p:nvCxnSpPr>
          <p:cNvPr id="52" name="Straight Connector 51">
            <a:extLst>
              <a:ext uri="{FF2B5EF4-FFF2-40B4-BE49-F238E27FC236}">
                <a16:creationId xmlns:a16="http://schemas.microsoft.com/office/drawing/2014/main" xmlns="" id="{49AADF8B-CE1D-4412-B6C6-C7D663E06C22}"/>
              </a:ext>
            </a:extLst>
          </p:cNvPr>
          <p:cNvCxnSpPr>
            <a:cxnSpLocks/>
            <a:stCxn id="23" idx="3"/>
          </p:cNvCxnSpPr>
          <p:nvPr/>
        </p:nvCxnSpPr>
        <p:spPr>
          <a:xfrm>
            <a:off x="6684339" y="2278730"/>
            <a:ext cx="2083917" cy="1738401"/>
          </a:xfrm>
          <a:prstGeom prst="line">
            <a:avLst/>
          </a:prstGeom>
          <a:ln w="76200">
            <a:solidFill>
              <a:srgbClr val="FFFF00"/>
            </a:solidFill>
          </a:ln>
        </p:spPr>
        <p:style>
          <a:lnRef idx="1">
            <a:schemeClr val="accent1"/>
          </a:lnRef>
          <a:fillRef idx="0">
            <a:schemeClr val="accent1"/>
          </a:fillRef>
          <a:effectRef idx="1">
            <a:schemeClr val="accent1"/>
          </a:effectRef>
          <a:fontRef idx="minor">
            <a:schemeClr val="tx1"/>
          </a:fontRef>
        </p:style>
      </p:cxnSp>
      <p:pic>
        <p:nvPicPr>
          <p:cNvPr id="16" name="Picture 15" descr="HttpRequester">
            <a:extLst>
              <a:ext uri="{FF2B5EF4-FFF2-40B4-BE49-F238E27FC236}">
                <a16:creationId xmlns:a16="http://schemas.microsoft.com/office/drawing/2014/main" xmlns="" id="{A3DFD348-E9C7-4D5B-B18C-69EA8DC1C829}"/>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3886728" y="2986979"/>
            <a:ext cx="2839626" cy="1907498"/>
          </a:xfrm>
          <a:prstGeom prst="rect">
            <a:avLst/>
          </a:prstGeom>
          <a:solidFill>
            <a:schemeClr val="lt1"/>
          </a:solidFill>
          <a:ln w="38100" cap="sq" cmpd="sng">
            <a:solidFill>
              <a:srgbClr val="D8D8D8"/>
            </a:solidFill>
            <a:prstDash val="solid"/>
            <a:miter lim="8000"/>
            <a:headEnd type="none" w="med" len="med"/>
            <a:tailEnd type="none" w="med" len="med"/>
          </a:ln>
        </p:spPr>
      </p:pic>
      <p:pic>
        <p:nvPicPr>
          <p:cNvPr id="4" name="Picture 3">
            <a:extLst>
              <a:ext uri="{FF2B5EF4-FFF2-40B4-BE49-F238E27FC236}">
                <a16:creationId xmlns:a16="http://schemas.microsoft.com/office/drawing/2014/main" xmlns="" id="{F724FB1F-FAEF-48E8-9686-06BCBE283EED}"/>
              </a:ext>
            </a:extLst>
          </p:cNvPr>
          <p:cNvPicPr>
            <a:picLocks noChangeAspect="1"/>
          </p:cNvPicPr>
          <p:nvPr/>
        </p:nvPicPr>
        <p:blipFill>
          <a:blip r:embed="rId4">
            <a:alphaModFix/>
          </a:blip>
          <a:stretch>
            <a:fillRect/>
          </a:stretch>
        </p:blipFill>
        <p:spPr>
          <a:xfrm>
            <a:off x="1841254" y="3147929"/>
            <a:ext cx="2548863" cy="2091108"/>
          </a:xfrm>
          <a:prstGeom prst="rect">
            <a:avLst/>
          </a:prstGeom>
          <a:solidFill>
            <a:schemeClr val="lt1"/>
          </a:solidFill>
          <a:ln w="38100" cap="sq" cmpd="sng">
            <a:solidFill>
              <a:srgbClr val="D8D8D8"/>
            </a:solidFill>
            <a:prstDash val="solid"/>
            <a:miter lim="8000"/>
            <a:headEnd type="none" w="med" len="med"/>
            <a:tailEnd type="none" w="med" len="med"/>
          </a:ln>
        </p:spPr>
      </p:pic>
      <p:sp>
        <p:nvSpPr>
          <p:cNvPr id="18" name="TextBox 17">
            <a:extLst>
              <a:ext uri="{FF2B5EF4-FFF2-40B4-BE49-F238E27FC236}">
                <a16:creationId xmlns:a16="http://schemas.microsoft.com/office/drawing/2014/main" xmlns="" id="{E53F7F2B-B07B-49E9-BC4B-58B88D2C11DF}"/>
              </a:ext>
            </a:extLst>
          </p:cNvPr>
          <p:cNvSpPr txBox="1"/>
          <p:nvPr/>
        </p:nvSpPr>
        <p:spPr>
          <a:xfrm>
            <a:off x="4898106" y="4909945"/>
            <a:ext cx="1343638" cy="284052"/>
          </a:xfrm>
          <a:prstGeom prst="rect">
            <a:avLst/>
          </a:prstGeom>
          <a:noFill/>
        </p:spPr>
        <p:txBody>
          <a:bodyPr wrap="none" rtlCol="0">
            <a:spAutoFit/>
          </a:bodyPr>
          <a:lstStyle/>
          <a:p>
            <a:r>
              <a:rPr lang="nl-BE" sz="1246" dirty="0"/>
              <a:t>Machine </a:t>
            </a:r>
            <a:r>
              <a:rPr lang="nl-BE" sz="1246" dirty="0" err="1"/>
              <a:t>friendly</a:t>
            </a:r>
            <a:endParaRPr lang="nl-BE" sz="1246" dirty="0"/>
          </a:p>
        </p:txBody>
      </p:sp>
      <p:sp>
        <p:nvSpPr>
          <p:cNvPr id="22" name="TextBox 21">
            <a:extLst>
              <a:ext uri="{FF2B5EF4-FFF2-40B4-BE49-F238E27FC236}">
                <a16:creationId xmlns:a16="http://schemas.microsoft.com/office/drawing/2014/main" xmlns="" id="{C55A1D48-EC42-4670-A568-9B949D3FDA8F}"/>
              </a:ext>
            </a:extLst>
          </p:cNvPr>
          <p:cNvSpPr txBox="1"/>
          <p:nvPr/>
        </p:nvSpPr>
        <p:spPr>
          <a:xfrm>
            <a:off x="2442501" y="5258893"/>
            <a:ext cx="1422184" cy="284052"/>
          </a:xfrm>
          <a:prstGeom prst="rect">
            <a:avLst/>
          </a:prstGeom>
          <a:noFill/>
        </p:spPr>
        <p:txBody>
          <a:bodyPr wrap="none" rtlCol="0">
            <a:spAutoFit/>
          </a:bodyPr>
          <a:lstStyle/>
          <a:p>
            <a:r>
              <a:rPr lang="nl-BE" sz="1246" dirty="0"/>
              <a:t>Human </a:t>
            </a:r>
            <a:r>
              <a:rPr lang="nl-BE" sz="1246" dirty="0" err="1"/>
              <a:t>Readable</a:t>
            </a:r>
            <a:endParaRPr lang="nl-BE" sz="1246" dirty="0"/>
          </a:p>
        </p:txBody>
      </p:sp>
      <p:sp>
        <p:nvSpPr>
          <p:cNvPr id="24" name="Down Arrow 8">
            <a:extLst>
              <a:ext uri="{FF2B5EF4-FFF2-40B4-BE49-F238E27FC236}">
                <a16:creationId xmlns:a16="http://schemas.microsoft.com/office/drawing/2014/main" xmlns="" id="{4D7DBEDE-2E67-46E3-9824-4DF46655289E}"/>
              </a:ext>
            </a:extLst>
          </p:cNvPr>
          <p:cNvSpPr/>
          <p:nvPr/>
        </p:nvSpPr>
        <p:spPr>
          <a:xfrm rot="2188317">
            <a:off x="3123585" y="2438350"/>
            <a:ext cx="316523" cy="721378"/>
          </a:xfrm>
          <a:prstGeom prst="down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Down Arrow 9">
            <a:extLst>
              <a:ext uri="{FF2B5EF4-FFF2-40B4-BE49-F238E27FC236}">
                <a16:creationId xmlns:a16="http://schemas.microsoft.com/office/drawing/2014/main" xmlns="" id="{0E8AE921-190B-4D83-AD20-760D230ACFEA}"/>
              </a:ext>
            </a:extLst>
          </p:cNvPr>
          <p:cNvSpPr/>
          <p:nvPr/>
        </p:nvSpPr>
        <p:spPr>
          <a:xfrm rot="20008821">
            <a:off x="5128701" y="2447630"/>
            <a:ext cx="316523" cy="721379"/>
          </a:xfrm>
          <a:prstGeom prst="down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TextBox 25">
            <a:extLst>
              <a:ext uri="{FF2B5EF4-FFF2-40B4-BE49-F238E27FC236}">
                <a16:creationId xmlns:a16="http://schemas.microsoft.com/office/drawing/2014/main" xmlns="" id="{D6666AFA-9E0A-4F50-A920-8456968C3DA0}"/>
              </a:ext>
            </a:extLst>
          </p:cNvPr>
          <p:cNvSpPr txBox="1"/>
          <p:nvPr/>
        </p:nvSpPr>
        <p:spPr>
          <a:xfrm>
            <a:off x="7773776" y="3763307"/>
            <a:ext cx="3205655" cy="461665"/>
          </a:xfrm>
          <a:prstGeom prst="rect">
            <a:avLst/>
          </a:prstGeom>
          <a:solidFill>
            <a:srgbClr val="99CCFF"/>
          </a:solidFill>
          <a:ln>
            <a:noFill/>
          </a:ln>
        </p:spPr>
        <p:txBody>
          <a:bodyPr wrap="square" rtlCol="0">
            <a:spAutoFit/>
          </a:bodyPr>
          <a:lstStyle/>
          <a:p>
            <a:r>
              <a:rPr lang="nl-BE" sz="1200" dirty="0">
                <a:latin typeface="Lucida Console" panose="020B0609040504020204" pitchFamily="49" charset="0"/>
              </a:rPr>
              <a:t>Koningin Maria Hendrikaplein 70, </a:t>
            </a:r>
          </a:p>
          <a:p>
            <a:r>
              <a:rPr lang="nl-BE" sz="1200" dirty="0">
                <a:latin typeface="Lucida Console" panose="020B0609040504020204" pitchFamily="49" charset="0"/>
              </a:rPr>
              <a:t>9000 Gent</a:t>
            </a:r>
          </a:p>
        </p:txBody>
      </p:sp>
      <p:sp>
        <p:nvSpPr>
          <p:cNvPr id="31"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5" name="Slide Number Placeholder 4"/>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5</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04290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5723927" y="0"/>
            <a:ext cx="6468073" cy="6858002"/>
            <a:chOff x="4617195" y="0"/>
            <a:chExt cx="6468073" cy="6858002"/>
          </a:xfrm>
        </p:grpSpPr>
        <p:pic>
          <p:nvPicPr>
            <p:cNvPr id="33"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2">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34"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38" name="Rounded Rectangular Callout 6">
            <a:extLst>
              <a:ext uri="{FF2B5EF4-FFF2-40B4-BE49-F238E27FC236}">
                <a16:creationId xmlns:a16="http://schemas.microsoft.com/office/drawing/2014/main" xmlns="" id="{60A43BB6-1734-4D7B-BF04-3F1A44C43363}"/>
              </a:ext>
            </a:extLst>
          </p:cNvPr>
          <p:cNvSpPr/>
          <p:nvPr/>
        </p:nvSpPr>
        <p:spPr>
          <a:xfrm flipH="1">
            <a:off x="1614175" y="8378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39" name="Rounded Rectangular Callout 7">
            <a:extLst>
              <a:ext uri="{FF2B5EF4-FFF2-40B4-BE49-F238E27FC236}">
                <a16:creationId xmlns:a16="http://schemas.microsoft.com/office/drawing/2014/main" xmlns="" id="{3451C59B-D46A-4960-AB04-C1DFDF80F8E3}"/>
              </a:ext>
            </a:extLst>
          </p:cNvPr>
          <p:cNvSpPr/>
          <p:nvPr/>
        </p:nvSpPr>
        <p:spPr>
          <a:xfrm flipH="1">
            <a:off x="1614174" y="1456395"/>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40" name="Rounded Rectangular Callout 14">
            <a:extLst>
              <a:ext uri="{FF2B5EF4-FFF2-40B4-BE49-F238E27FC236}">
                <a16:creationId xmlns:a16="http://schemas.microsoft.com/office/drawing/2014/main" xmlns="" id="{4828A2A3-5036-4482-80D3-4B55C2146CB4}"/>
              </a:ext>
            </a:extLst>
          </p:cNvPr>
          <p:cNvSpPr/>
          <p:nvPr/>
        </p:nvSpPr>
        <p:spPr>
          <a:xfrm flipH="1">
            <a:off x="1614174" y="2074939"/>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41" name="Rounded Rectangular Callout 14">
            <a:extLst>
              <a:ext uri="{FF2B5EF4-FFF2-40B4-BE49-F238E27FC236}">
                <a16:creationId xmlns:a16="http://schemas.microsoft.com/office/drawing/2014/main" xmlns="" id="{30ED19DC-68A2-4187-9B4F-DB577ECE4CF5}"/>
              </a:ext>
            </a:extLst>
          </p:cNvPr>
          <p:cNvSpPr/>
          <p:nvPr/>
        </p:nvSpPr>
        <p:spPr>
          <a:xfrm flipH="1">
            <a:off x="1614175" y="6268149"/>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pic>
        <p:nvPicPr>
          <p:cNvPr id="50" name="Picture 16" descr="https://joinup.ec.europa.eu/sites/default/files/inline-images/dcat%281%29.png">
            <a:hlinkClick r:id="rId3"/>
            <a:extLst>
              <a:ext uri="{FF2B5EF4-FFF2-40B4-BE49-F238E27FC236}">
                <a16:creationId xmlns:a16="http://schemas.microsoft.com/office/drawing/2014/main" xmlns="" id="{795259BB-B3E1-42F9-9B1A-6695059B4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988" y="4525000"/>
            <a:ext cx="672854" cy="66350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https://joinup.ec.europa.eu/sites/default/files/inline-images/cpv.png">
            <a:hlinkClick r:id="rId5"/>
            <a:extLst>
              <a:ext uri="{FF2B5EF4-FFF2-40B4-BE49-F238E27FC236}">
                <a16:creationId xmlns:a16="http://schemas.microsoft.com/office/drawing/2014/main" xmlns="" id="{CA973015-371F-49C3-99E1-53339A28A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412" y="4540243"/>
            <a:ext cx="672854" cy="67285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9" descr="https://joinup.ec.europa.eu/sites/default/files/inline-images/cbv.png">
            <a:hlinkClick r:id="rId7"/>
            <a:extLst>
              <a:ext uri="{FF2B5EF4-FFF2-40B4-BE49-F238E27FC236}">
                <a16:creationId xmlns:a16="http://schemas.microsoft.com/office/drawing/2014/main" xmlns="" id="{F9E633F6-9CD2-4D0B-9C10-240CFC359B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5849" y="4540243"/>
            <a:ext cx="672854" cy="67285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7" descr="https://joinup.ec.europa.eu/sites/default/files/inline-images/cpov%281%29.png">
            <a:hlinkClick r:id="rId9"/>
            <a:extLst>
              <a:ext uri="{FF2B5EF4-FFF2-40B4-BE49-F238E27FC236}">
                <a16:creationId xmlns:a16="http://schemas.microsoft.com/office/drawing/2014/main" xmlns="" id="{38526C32-36A0-40ED-9949-20F051C286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35390" y="4536796"/>
            <a:ext cx="672854" cy="663509"/>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xmlns="" id="{C144E830-B944-44F9-8BC1-3560094600F9}"/>
              </a:ext>
            </a:extLst>
          </p:cNvPr>
          <p:cNvGrpSpPr/>
          <p:nvPr/>
        </p:nvGrpSpPr>
        <p:grpSpPr>
          <a:xfrm>
            <a:off x="2873604" y="5312057"/>
            <a:ext cx="792088" cy="615551"/>
            <a:chOff x="7668344" y="4239167"/>
            <a:chExt cx="792088" cy="615551"/>
          </a:xfrm>
        </p:grpSpPr>
        <p:sp>
          <p:nvSpPr>
            <p:cNvPr id="56" name="Rectangle 55">
              <a:extLst>
                <a:ext uri="{FF2B5EF4-FFF2-40B4-BE49-F238E27FC236}">
                  <a16:creationId xmlns:a16="http://schemas.microsoft.com/office/drawing/2014/main" xmlns="" id="{A8904B06-3A0F-4F4D-9115-7EC45A552611}"/>
                </a:ext>
              </a:extLst>
            </p:cNvPr>
            <p:cNvSpPr/>
            <p:nvPr/>
          </p:nvSpPr>
          <p:spPr>
            <a:xfrm>
              <a:off x="7721589" y="4373028"/>
              <a:ext cx="672854" cy="369330"/>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57" name="TextBox 56">
              <a:extLst>
                <a:ext uri="{FF2B5EF4-FFF2-40B4-BE49-F238E27FC236}">
                  <a16:creationId xmlns:a16="http://schemas.microsoft.com/office/drawing/2014/main" xmlns="" id="{B1BE0FC7-BBA3-4933-BF7B-ECA91B0F3CC8}"/>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PERSON</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grpSp>
      <p:grpSp>
        <p:nvGrpSpPr>
          <p:cNvPr id="58" name="Group 57">
            <a:extLst>
              <a:ext uri="{FF2B5EF4-FFF2-40B4-BE49-F238E27FC236}">
                <a16:creationId xmlns:a16="http://schemas.microsoft.com/office/drawing/2014/main" xmlns="" id="{A0A0A41C-9514-4E27-A5DB-7CCE6D1ED3A7}"/>
              </a:ext>
            </a:extLst>
          </p:cNvPr>
          <p:cNvGrpSpPr/>
          <p:nvPr/>
        </p:nvGrpSpPr>
        <p:grpSpPr>
          <a:xfrm>
            <a:off x="3606976" y="5323853"/>
            <a:ext cx="792088" cy="615551"/>
            <a:chOff x="7668344" y="4239167"/>
            <a:chExt cx="792088" cy="615551"/>
          </a:xfrm>
        </p:grpSpPr>
        <p:sp>
          <p:nvSpPr>
            <p:cNvPr id="59" name="Rectangle 58">
              <a:extLst>
                <a:ext uri="{FF2B5EF4-FFF2-40B4-BE49-F238E27FC236}">
                  <a16:creationId xmlns:a16="http://schemas.microsoft.com/office/drawing/2014/main" xmlns="" id="{72F800AE-B7EC-4577-ABA4-2C8C6A87F582}"/>
                </a:ext>
              </a:extLst>
            </p:cNvPr>
            <p:cNvSpPr/>
            <p:nvPr/>
          </p:nvSpPr>
          <p:spPr>
            <a:xfrm>
              <a:off x="7721589" y="4373028"/>
              <a:ext cx="672854" cy="369330"/>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60" name="TextBox 59">
              <a:extLst>
                <a:ext uri="{FF2B5EF4-FFF2-40B4-BE49-F238E27FC236}">
                  <a16:creationId xmlns:a16="http://schemas.microsoft.com/office/drawing/2014/main" xmlns="" id="{4EF76DF6-CA98-4275-BA4A-A0DA794684B0}"/>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BUSINESS</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grpSp>
      <p:grpSp>
        <p:nvGrpSpPr>
          <p:cNvPr id="61" name="Group 60">
            <a:extLst>
              <a:ext uri="{FF2B5EF4-FFF2-40B4-BE49-F238E27FC236}">
                <a16:creationId xmlns:a16="http://schemas.microsoft.com/office/drawing/2014/main" xmlns="" id="{91AAD0D4-DA7E-48AB-B104-6D46396982E8}"/>
              </a:ext>
            </a:extLst>
          </p:cNvPr>
          <p:cNvGrpSpPr/>
          <p:nvPr/>
        </p:nvGrpSpPr>
        <p:grpSpPr>
          <a:xfrm>
            <a:off x="4681033" y="5292638"/>
            <a:ext cx="792088" cy="615551"/>
            <a:chOff x="7668344" y="4239167"/>
            <a:chExt cx="792088" cy="615551"/>
          </a:xfrm>
        </p:grpSpPr>
        <p:sp>
          <p:nvSpPr>
            <p:cNvPr id="62" name="Rectangle 61">
              <a:extLst>
                <a:ext uri="{FF2B5EF4-FFF2-40B4-BE49-F238E27FC236}">
                  <a16:creationId xmlns:a16="http://schemas.microsoft.com/office/drawing/2014/main" xmlns="" id="{14D1A833-11EB-4CEC-A568-6CE357E3C5CE}"/>
                </a:ext>
              </a:extLst>
            </p:cNvPr>
            <p:cNvSpPr/>
            <p:nvPr/>
          </p:nvSpPr>
          <p:spPr>
            <a:xfrm>
              <a:off x="7721589" y="4373028"/>
              <a:ext cx="672854" cy="369330"/>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63" name="TextBox 62">
              <a:extLst>
                <a:ext uri="{FF2B5EF4-FFF2-40B4-BE49-F238E27FC236}">
                  <a16:creationId xmlns:a16="http://schemas.microsoft.com/office/drawing/2014/main" xmlns="" id="{4EB2B887-8789-4FA8-B320-4B193EE450A4}"/>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ROAD</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grpSp>
      <p:grpSp>
        <p:nvGrpSpPr>
          <p:cNvPr id="64" name="Group 63">
            <a:extLst>
              <a:ext uri="{FF2B5EF4-FFF2-40B4-BE49-F238E27FC236}">
                <a16:creationId xmlns:a16="http://schemas.microsoft.com/office/drawing/2014/main" xmlns="" id="{60543CD7-6F68-48F2-9336-5D78ED6A1EE6}"/>
              </a:ext>
            </a:extLst>
          </p:cNvPr>
          <p:cNvGrpSpPr/>
          <p:nvPr/>
        </p:nvGrpSpPr>
        <p:grpSpPr>
          <a:xfrm>
            <a:off x="5469920" y="5284082"/>
            <a:ext cx="792088" cy="615551"/>
            <a:chOff x="7668344" y="4230611"/>
            <a:chExt cx="792088" cy="615551"/>
          </a:xfrm>
        </p:grpSpPr>
        <p:sp>
          <p:nvSpPr>
            <p:cNvPr id="65" name="Rectangle 64">
              <a:extLst>
                <a:ext uri="{FF2B5EF4-FFF2-40B4-BE49-F238E27FC236}">
                  <a16:creationId xmlns:a16="http://schemas.microsoft.com/office/drawing/2014/main" xmlns="" id="{5F0262A4-7B32-4008-90AA-3E17B0CC6E9F}"/>
                </a:ext>
              </a:extLst>
            </p:cNvPr>
            <p:cNvSpPr/>
            <p:nvPr/>
          </p:nvSpPr>
          <p:spPr>
            <a:xfrm>
              <a:off x="7721589" y="4373028"/>
              <a:ext cx="672854" cy="369330"/>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66" name="TextBox 65">
              <a:extLst>
                <a:ext uri="{FF2B5EF4-FFF2-40B4-BE49-F238E27FC236}">
                  <a16:creationId xmlns:a16="http://schemas.microsoft.com/office/drawing/2014/main" xmlns="" id="{95EA9559-83E5-4CE3-B5FC-1D9D688B5E4E}"/>
                </a:ext>
              </a:extLst>
            </p:cNvPr>
            <p:cNvSpPr txBox="1"/>
            <p:nvPr/>
          </p:nvSpPr>
          <p:spPr>
            <a:xfrm>
              <a:off x="7668344" y="4230611"/>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ORGANISATION</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grpSp>
      <p:sp>
        <p:nvSpPr>
          <p:cNvPr id="67" name="Rectangle 66">
            <a:extLst>
              <a:ext uri="{FF2B5EF4-FFF2-40B4-BE49-F238E27FC236}">
                <a16:creationId xmlns:a16="http://schemas.microsoft.com/office/drawing/2014/main" xmlns="" id="{11A73F77-2B46-4EDF-8311-F20C96460102}"/>
              </a:ext>
            </a:extLst>
          </p:cNvPr>
          <p:cNvSpPr/>
          <p:nvPr/>
        </p:nvSpPr>
        <p:spPr>
          <a:xfrm>
            <a:off x="6326735" y="5433124"/>
            <a:ext cx="672854" cy="369330"/>
          </a:xfrm>
          <a:prstGeom prst="rect">
            <a:avLst/>
          </a:prstGeom>
          <a:solidFill>
            <a:srgbClr val="F79646">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68" name="TextBox 67">
            <a:extLst>
              <a:ext uri="{FF2B5EF4-FFF2-40B4-BE49-F238E27FC236}">
                <a16:creationId xmlns:a16="http://schemas.microsoft.com/office/drawing/2014/main" xmlns="" id="{C737DE37-9A81-43D1-BDFD-DE2E1A107693}"/>
              </a:ext>
            </a:extLst>
          </p:cNvPr>
          <p:cNvSpPr txBox="1"/>
          <p:nvPr/>
        </p:nvSpPr>
        <p:spPr>
          <a:xfrm>
            <a:off x="6273490" y="5299264"/>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DCAT-AP VL</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sp>
        <p:nvSpPr>
          <p:cNvPr id="69" name="TextBox 68">
            <a:extLst>
              <a:ext uri="{FF2B5EF4-FFF2-40B4-BE49-F238E27FC236}">
                <a16:creationId xmlns:a16="http://schemas.microsoft.com/office/drawing/2014/main" xmlns="" id="{67AD72E1-E17A-475F-BA43-0EE8A53C8DF2}"/>
              </a:ext>
            </a:extLst>
          </p:cNvPr>
          <p:cNvSpPr txBox="1"/>
          <p:nvPr/>
        </p:nvSpPr>
        <p:spPr>
          <a:xfrm>
            <a:off x="1675095" y="3691479"/>
            <a:ext cx="1118958" cy="2246767"/>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latinLnBrk="1" hangingPunct="0">
              <a:defRPr/>
            </a:pPr>
            <a:r>
              <a:rPr lang="nl-BE" b="1" dirty="0">
                <a:latin typeface="FlandersArtSans-Regular"/>
                <a:sym typeface="FlandersArtSans-Regular"/>
              </a:rPr>
              <a:t>W3C</a:t>
            </a:r>
          </a:p>
          <a:p>
            <a:pPr latinLnBrk="1" hangingPunct="0">
              <a:defRPr/>
            </a:pPr>
            <a:r>
              <a:rPr lang="nl-BE" b="1" dirty="0">
                <a:latin typeface="FlandersArtSans-Regular"/>
                <a:sym typeface="FlandersArtSans-Regular"/>
              </a:rPr>
              <a:t>International</a:t>
            </a:r>
            <a:br>
              <a:rPr lang="nl-BE" b="1" dirty="0">
                <a:latin typeface="FlandersArtSans-Regular"/>
                <a:sym typeface="FlandersArtSans-Regular"/>
              </a:rPr>
            </a:br>
            <a:r>
              <a:rPr lang="nl-BE" b="1" dirty="0">
                <a:latin typeface="FlandersArtSans-Regular"/>
                <a:sym typeface="FlandersArtSans-Regular"/>
              </a:rPr>
              <a:t>Standards</a:t>
            </a:r>
          </a:p>
          <a:p>
            <a:pPr latinLnBrk="1" hangingPunct="0">
              <a:defRPr/>
            </a:pPr>
            <a:endParaRPr lang="nl-BE" b="1" dirty="0">
              <a:latin typeface="FlandersArtSans-Regular"/>
              <a:sym typeface="FlandersArtSans-Regular"/>
            </a:endParaRPr>
          </a:p>
          <a:p>
            <a:pPr latinLnBrk="1" hangingPunct="0">
              <a:defRPr/>
            </a:pPr>
            <a:endParaRPr lang="nl-BE" b="1" dirty="0">
              <a:latin typeface="FlandersArtSans-Regular"/>
              <a:sym typeface="FlandersArtSans-Regular"/>
            </a:endParaRPr>
          </a:p>
          <a:p>
            <a:pPr latinLnBrk="1" hangingPunct="0">
              <a:defRPr/>
            </a:pPr>
            <a:r>
              <a:rPr lang="nl-BE" b="1" dirty="0">
                <a:latin typeface="FlandersArtSans-Regular"/>
                <a:sym typeface="FlandersArtSans-Regular"/>
              </a:rPr>
              <a:t>EU ISA CORE</a:t>
            </a:r>
          </a:p>
          <a:p>
            <a:pPr latinLnBrk="1" hangingPunct="0">
              <a:defRPr/>
            </a:pPr>
            <a:r>
              <a:rPr lang="nl-BE" b="1" dirty="0" err="1">
                <a:latin typeface="FlandersArtSans-Regular"/>
                <a:ea typeface="FlandersArtSans-Regular"/>
                <a:cs typeface="FlandersArtSans-Regular"/>
                <a:sym typeface="FlandersArtSans-Regular"/>
              </a:rPr>
              <a:t>Vocabularies</a:t>
            </a:r>
            <a:endParaRPr lang="nl-BE" b="1" dirty="0">
              <a:latin typeface="FlandersArtSans-Regular"/>
              <a:ea typeface="FlandersArtSans-Regular"/>
              <a:cs typeface="FlandersArtSans-Regular"/>
              <a:sym typeface="FlandersArtSans-Regular"/>
            </a:endParaRPr>
          </a:p>
          <a:p>
            <a:pPr latinLnBrk="1" hangingPunct="0">
              <a:defRPr/>
            </a:pPr>
            <a:endParaRPr lang="nl-BE" b="1" dirty="0">
              <a:latin typeface="FlandersArtSans-Regular"/>
              <a:ea typeface="FlandersArtSans-Regular"/>
              <a:cs typeface="FlandersArtSans-Regular"/>
              <a:sym typeface="FlandersArtSans-Regular"/>
            </a:endParaRPr>
          </a:p>
          <a:p>
            <a:pPr latinLnBrk="1" hangingPunct="0">
              <a:defRPr/>
            </a:pPr>
            <a:r>
              <a:rPr lang="nl-BE" b="1" dirty="0">
                <a:latin typeface="FlandersArtSans-Regular"/>
                <a:ea typeface="FlandersArtSans-Regular"/>
                <a:cs typeface="FlandersArtSans-Regular"/>
                <a:sym typeface="FlandersArtSans-Regular"/>
              </a:rPr>
              <a:t>OSLO</a:t>
            </a:r>
          </a:p>
          <a:p>
            <a:pPr latinLnBrk="1" hangingPunct="0">
              <a:defRPr/>
            </a:pPr>
            <a:r>
              <a:rPr lang="nl-BE" b="1" dirty="0" err="1">
                <a:latin typeface="FlandersArtSans-Regular"/>
                <a:sym typeface="FlandersArtSans-Regular"/>
              </a:rPr>
              <a:t>Extention</a:t>
            </a:r>
            <a:endParaRPr lang="nl-BE" b="1" dirty="0">
              <a:latin typeface="FlandersArtSans-Regular"/>
              <a:ea typeface="FlandersArtSans-Regular"/>
              <a:cs typeface="FlandersArtSans-Regular"/>
              <a:sym typeface="FlandersArtSans-Regular"/>
            </a:endParaRPr>
          </a:p>
        </p:txBody>
      </p:sp>
      <p:pic>
        <p:nvPicPr>
          <p:cNvPr id="70" name="Picture 26" descr="http://linkeddata.org/static/images/lod-datasets_2009-07-14_cropped.png">
            <a:extLst>
              <a:ext uri="{FF2B5EF4-FFF2-40B4-BE49-F238E27FC236}">
                <a16:creationId xmlns:a16="http://schemas.microsoft.com/office/drawing/2014/main" xmlns="" id="{61690365-AC1B-47E3-BE0D-303CC94E636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553" b="76172"/>
          <a:stretch/>
        </p:blipFill>
        <p:spPr bwMode="auto">
          <a:xfrm>
            <a:off x="2919159" y="3698486"/>
            <a:ext cx="4080967" cy="676302"/>
          </a:xfrm>
          <a:prstGeom prst="rect">
            <a:avLst/>
          </a:prstGeom>
          <a:noFill/>
          <a:ln>
            <a:solidFill>
              <a:srgbClr val="005A9C"/>
            </a:solidFill>
          </a:ln>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xmlns="" id="{6B8D6E11-E574-4B55-9FA6-E77B09BB70F9}"/>
              </a:ext>
            </a:extLst>
          </p:cNvPr>
          <p:cNvSpPr txBox="1"/>
          <p:nvPr/>
        </p:nvSpPr>
        <p:spPr>
          <a:xfrm>
            <a:off x="1638476" y="2693804"/>
            <a:ext cx="4134296"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http://data.vlaanderen.be/ns/adres</a:t>
            </a:r>
          </a:p>
        </p:txBody>
      </p:sp>
      <p:sp>
        <p:nvSpPr>
          <p:cNvPr id="72" name="TextBox 71">
            <a:extLst>
              <a:ext uri="{FF2B5EF4-FFF2-40B4-BE49-F238E27FC236}">
                <a16:creationId xmlns:a16="http://schemas.microsoft.com/office/drawing/2014/main" xmlns="" id="{34D0CC2A-2402-4E56-88C5-E1634434F994}"/>
              </a:ext>
            </a:extLst>
          </p:cNvPr>
          <p:cNvSpPr txBox="1"/>
          <p:nvPr/>
        </p:nvSpPr>
        <p:spPr>
          <a:xfrm>
            <a:off x="2508036" y="3184170"/>
            <a:ext cx="455754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https://www.w3.org/ns/locn#adminUnitL2</a:t>
            </a:r>
          </a:p>
        </p:txBody>
      </p:sp>
      <p:sp>
        <p:nvSpPr>
          <p:cNvPr id="37"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6</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482654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723927" y="0"/>
            <a:ext cx="6468073" cy="6858002"/>
            <a:chOff x="4617195" y="0"/>
            <a:chExt cx="6468073" cy="6858002"/>
          </a:xfrm>
        </p:grpSpPr>
        <p:pic>
          <p:nvPicPr>
            <p:cNvPr id="18"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3">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22"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23" name="TextBox 22">
            <a:extLst>
              <a:ext uri="{FF2B5EF4-FFF2-40B4-BE49-F238E27FC236}">
                <a16:creationId xmlns:a16="http://schemas.microsoft.com/office/drawing/2014/main" xmlns="" id="{6D6700D8-842A-4D64-B4FD-4DA8B6508B89}"/>
              </a:ext>
            </a:extLst>
          </p:cNvPr>
          <p:cNvSpPr txBox="1"/>
          <p:nvPr/>
        </p:nvSpPr>
        <p:spPr>
          <a:xfrm>
            <a:off x="1906527" y="5234769"/>
            <a:ext cx="476730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http://data.vlaanderen.be/id/adres/3706808 </a:t>
            </a:r>
          </a:p>
        </p:txBody>
      </p:sp>
      <p:sp>
        <p:nvSpPr>
          <p:cNvPr id="38" name="Rounded Rectangular Callout 6">
            <a:extLst>
              <a:ext uri="{FF2B5EF4-FFF2-40B4-BE49-F238E27FC236}">
                <a16:creationId xmlns:a16="http://schemas.microsoft.com/office/drawing/2014/main" xmlns="" id="{60A43BB6-1734-4D7B-BF04-3F1A44C43363}"/>
              </a:ext>
            </a:extLst>
          </p:cNvPr>
          <p:cNvSpPr/>
          <p:nvPr/>
        </p:nvSpPr>
        <p:spPr>
          <a:xfrm flipH="1">
            <a:off x="1614175" y="8378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39" name="Rounded Rectangular Callout 7">
            <a:extLst>
              <a:ext uri="{FF2B5EF4-FFF2-40B4-BE49-F238E27FC236}">
                <a16:creationId xmlns:a16="http://schemas.microsoft.com/office/drawing/2014/main" xmlns="" id="{3451C59B-D46A-4960-AB04-C1DFDF80F8E3}"/>
              </a:ext>
            </a:extLst>
          </p:cNvPr>
          <p:cNvSpPr/>
          <p:nvPr/>
        </p:nvSpPr>
        <p:spPr>
          <a:xfrm flipH="1">
            <a:off x="1614174" y="1456395"/>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40" name="Rounded Rectangular Callout 14">
            <a:extLst>
              <a:ext uri="{FF2B5EF4-FFF2-40B4-BE49-F238E27FC236}">
                <a16:creationId xmlns:a16="http://schemas.microsoft.com/office/drawing/2014/main" xmlns="" id="{4828A2A3-5036-4482-80D3-4B55C2146CB4}"/>
              </a:ext>
            </a:extLst>
          </p:cNvPr>
          <p:cNvSpPr/>
          <p:nvPr/>
        </p:nvSpPr>
        <p:spPr>
          <a:xfrm flipH="1">
            <a:off x="1614174" y="2110271"/>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41" name="Rounded Rectangular Callout 14">
            <a:extLst>
              <a:ext uri="{FF2B5EF4-FFF2-40B4-BE49-F238E27FC236}">
                <a16:creationId xmlns:a16="http://schemas.microsoft.com/office/drawing/2014/main" xmlns="" id="{30ED19DC-68A2-4187-9B4F-DB577ECE4CF5}"/>
              </a:ext>
            </a:extLst>
          </p:cNvPr>
          <p:cNvSpPr/>
          <p:nvPr/>
        </p:nvSpPr>
        <p:spPr>
          <a:xfrm flipH="1">
            <a:off x="1614174" y="2767297"/>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cxnSp>
        <p:nvCxnSpPr>
          <p:cNvPr id="52" name="Straight Connector 51">
            <a:extLst>
              <a:ext uri="{FF2B5EF4-FFF2-40B4-BE49-F238E27FC236}">
                <a16:creationId xmlns:a16="http://schemas.microsoft.com/office/drawing/2014/main" xmlns="" id="{49AADF8B-CE1D-4412-B6C6-C7D663E06C22}"/>
              </a:ext>
            </a:extLst>
          </p:cNvPr>
          <p:cNvCxnSpPr>
            <a:cxnSpLocks/>
            <a:stCxn id="23" idx="3"/>
          </p:cNvCxnSpPr>
          <p:nvPr/>
        </p:nvCxnSpPr>
        <p:spPr>
          <a:xfrm flipV="1">
            <a:off x="6673830" y="4275763"/>
            <a:ext cx="2073405" cy="1112894"/>
          </a:xfrm>
          <a:prstGeom prst="line">
            <a:avLst/>
          </a:prstGeom>
          <a:ln w="76200">
            <a:solidFill>
              <a:srgbClr val="FFFF00"/>
            </a:solidFill>
          </a:ln>
        </p:spPr>
        <p:style>
          <a:lnRef idx="1">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xmlns="" id="{A485EF14-11D6-41A0-B985-0129DE113846}"/>
              </a:ext>
            </a:extLst>
          </p:cNvPr>
          <p:cNvSpPr txBox="1"/>
          <p:nvPr/>
        </p:nvSpPr>
        <p:spPr>
          <a:xfrm>
            <a:off x="1869739" y="3536603"/>
            <a:ext cx="476730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data.vlaanderen.be/</a:t>
            </a:r>
            <a:r>
              <a:rPr lang="nl-BE" dirty="0" err="1">
                <a:latin typeface="Lucida Console" panose="020B0609040504020204" pitchFamily="49" charset="0"/>
              </a:rPr>
              <a:t>id</a:t>
            </a:r>
            <a:r>
              <a:rPr lang="nl-BE" dirty="0">
                <a:latin typeface="Lucida Console" panose="020B0609040504020204" pitchFamily="49" charset="0"/>
              </a:rPr>
              <a:t>/organisatie/OVO002949</a:t>
            </a:r>
          </a:p>
        </p:txBody>
      </p:sp>
      <p:cxnSp>
        <p:nvCxnSpPr>
          <p:cNvPr id="27" name="Straight Connector 26">
            <a:extLst>
              <a:ext uri="{FF2B5EF4-FFF2-40B4-BE49-F238E27FC236}">
                <a16:creationId xmlns:a16="http://schemas.microsoft.com/office/drawing/2014/main" xmlns="" id="{5168730A-B5DD-492E-B11A-D8EDCE1E15A6}"/>
              </a:ext>
            </a:extLst>
          </p:cNvPr>
          <p:cNvCxnSpPr>
            <a:cxnSpLocks/>
          </p:cNvCxnSpPr>
          <p:nvPr/>
        </p:nvCxnSpPr>
        <p:spPr>
          <a:xfrm flipV="1">
            <a:off x="6583484" y="2649638"/>
            <a:ext cx="2073405" cy="1112894"/>
          </a:xfrm>
          <a:prstGeom prst="line">
            <a:avLst/>
          </a:prstGeom>
          <a:ln w="76200">
            <a:solidFill>
              <a:srgbClr val="FFFF00"/>
            </a:solidFill>
          </a:ln>
        </p:spPr>
        <p:style>
          <a:lnRef idx="1">
            <a:schemeClr val="accent1"/>
          </a:lnRef>
          <a:fillRef idx="0">
            <a:schemeClr val="accent1"/>
          </a:fillRef>
          <a:effectRef idx="1">
            <a:schemeClr val="accent1"/>
          </a:effectRef>
          <a:fontRef idx="minor">
            <a:schemeClr val="tx1"/>
          </a:fontRef>
        </p:style>
      </p:cxnSp>
      <p:sp>
        <p:nvSpPr>
          <p:cNvPr id="28" name="Down Arrow 8">
            <a:extLst>
              <a:ext uri="{FF2B5EF4-FFF2-40B4-BE49-F238E27FC236}">
                <a16:creationId xmlns:a16="http://schemas.microsoft.com/office/drawing/2014/main" xmlns="" id="{82DD498A-9893-4E2C-9EA5-8AE624A177C1}"/>
              </a:ext>
            </a:extLst>
          </p:cNvPr>
          <p:cNvSpPr/>
          <p:nvPr/>
        </p:nvSpPr>
        <p:spPr>
          <a:xfrm>
            <a:off x="2014940" y="3982664"/>
            <a:ext cx="316523" cy="1103088"/>
          </a:xfrm>
          <a:prstGeom prst="down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TextBox 28">
            <a:extLst>
              <a:ext uri="{FF2B5EF4-FFF2-40B4-BE49-F238E27FC236}">
                <a16:creationId xmlns:a16="http://schemas.microsoft.com/office/drawing/2014/main" xmlns="" id="{E03793AF-F73F-43A2-AA6D-D5551B0F6C2B}"/>
              </a:ext>
            </a:extLst>
          </p:cNvPr>
          <p:cNvSpPr txBox="1"/>
          <p:nvPr/>
        </p:nvSpPr>
        <p:spPr>
          <a:xfrm>
            <a:off x="2911651" y="5884454"/>
            <a:ext cx="3587292" cy="523220"/>
          </a:xfrm>
          <a:prstGeom prst="rect">
            <a:avLst/>
          </a:prstGeom>
          <a:solidFill>
            <a:srgbClr val="99CCFF"/>
          </a:solidFill>
          <a:ln>
            <a:noFill/>
          </a:ln>
        </p:spPr>
        <p:txBody>
          <a:bodyPr wrap="square" rtlCol="0">
            <a:spAutoFit/>
          </a:bodyPr>
          <a:lstStyle/>
          <a:p>
            <a:r>
              <a:rPr lang="nl-BE" dirty="0">
                <a:latin typeface="Lucida Console" panose="020B0609040504020204" pitchFamily="49" charset="0"/>
              </a:rPr>
              <a:t>Koningin Maria Hendrikaplein 70</a:t>
            </a:r>
          </a:p>
          <a:p>
            <a:r>
              <a:rPr lang="nl-BE" dirty="0">
                <a:latin typeface="Lucida Console" panose="020B0609040504020204" pitchFamily="49" charset="0"/>
              </a:rPr>
              <a:t>9000 Gent</a:t>
            </a:r>
          </a:p>
        </p:txBody>
      </p:sp>
      <p:sp>
        <p:nvSpPr>
          <p:cNvPr id="30" name="TextBox 29">
            <a:extLst>
              <a:ext uri="{FF2B5EF4-FFF2-40B4-BE49-F238E27FC236}">
                <a16:creationId xmlns:a16="http://schemas.microsoft.com/office/drawing/2014/main" xmlns="" id="{D51A565C-A24C-42B1-B066-EA7865800D68}"/>
              </a:ext>
            </a:extLst>
          </p:cNvPr>
          <p:cNvSpPr txBox="1"/>
          <p:nvPr/>
        </p:nvSpPr>
        <p:spPr>
          <a:xfrm>
            <a:off x="2905025" y="4349607"/>
            <a:ext cx="3537577" cy="307777"/>
          </a:xfrm>
          <a:prstGeom prst="rect">
            <a:avLst/>
          </a:prstGeom>
          <a:solidFill>
            <a:srgbClr val="99CCFF"/>
          </a:solidFill>
          <a:ln>
            <a:noFill/>
          </a:ln>
        </p:spPr>
        <p:txBody>
          <a:bodyPr wrap="square" rtlCol="0">
            <a:spAutoFit/>
          </a:bodyPr>
          <a:lstStyle/>
          <a:p>
            <a:r>
              <a:rPr lang="nl-BE" dirty="0"/>
              <a:t>Agentschap Informatie Vlaanderen</a:t>
            </a:r>
            <a:endParaRPr lang="nl-BE" dirty="0">
              <a:latin typeface="Lucida Console" panose="020B0609040504020204" pitchFamily="49" charset="0"/>
            </a:endParaRPr>
          </a:p>
        </p:txBody>
      </p:sp>
      <p:sp>
        <p:nvSpPr>
          <p:cNvPr id="19"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7</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6807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Historiek</a:t>
            </a:r>
          </a:p>
        </p:txBody>
      </p:sp>
      <p:sp>
        <p:nvSpPr>
          <p:cNvPr id="3" name="Text Placeholder 2"/>
          <p:cNvSpPr>
            <a:spLocks noGrp="1"/>
          </p:cNvSpPr>
          <p:nvPr>
            <p:ph type="body" idx="1"/>
          </p:nvPr>
        </p:nvSpPr>
        <p:spPr>
          <a:xfrm>
            <a:off x="1445741" y="1690688"/>
            <a:ext cx="7164860" cy="4486137"/>
          </a:xfrm>
        </p:spPr>
        <p:txBody>
          <a:bodyPr/>
          <a:lstStyle/>
          <a:p>
            <a:r>
              <a:rPr lang="nl-BE" sz="2000" dirty="0"/>
              <a:t> Uitgebreide literatuurstudie</a:t>
            </a:r>
          </a:p>
          <a:p>
            <a:r>
              <a:rPr lang="nl-BE" sz="2000" dirty="0"/>
              <a:t> Organisatie van verschillende werkgroepen</a:t>
            </a:r>
          </a:p>
          <a:p>
            <a:r>
              <a:rPr lang="nl-BE" sz="2000" dirty="0"/>
              <a:t> Uitgewerkte URI Standaard &amp; URI Richtlijnen</a:t>
            </a:r>
          </a:p>
          <a:p>
            <a:pPr indent="0">
              <a:buNone/>
            </a:pPr>
            <a:endParaRPr lang="nl-BE" sz="2000" dirty="0"/>
          </a:p>
          <a:p>
            <a:r>
              <a:rPr lang="nl-BE" sz="2000" dirty="0"/>
              <a:t> Gebruik van de standaard in Burgerloket &amp; Basisregisters (</a:t>
            </a:r>
            <a:r>
              <a:rPr lang="en-GB" sz="2000" dirty="0" err="1"/>
              <a:t>Adresregister</a:t>
            </a:r>
            <a:r>
              <a:rPr lang="en-GB" sz="2000" dirty="0"/>
              <a:t>, </a:t>
            </a:r>
            <a:r>
              <a:rPr lang="en-GB" sz="2000" dirty="0" err="1"/>
              <a:t>Organisatieregister</a:t>
            </a:r>
            <a:r>
              <a:rPr lang="en-GB" sz="2000" dirty="0"/>
              <a:t>,  </a:t>
            </a:r>
            <a:r>
              <a:rPr lang="en-GB" sz="2000" dirty="0" err="1"/>
              <a:t>Dienstverleningsregister</a:t>
            </a:r>
            <a:r>
              <a:rPr lang="en-GB" sz="2000" dirty="0"/>
              <a:t> </a:t>
            </a:r>
            <a:r>
              <a:rPr lang="en-GB" sz="2000" dirty="0" err="1"/>
              <a:t>en</a:t>
            </a:r>
            <a:r>
              <a:rPr lang="en-GB" sz="2000" dirty="0"/>
              <a:t>  </a:t>
            </a:r>
            <a:r>
              <a:rPr lang="en-GB" sz="2000" dirty="0" err="1"/>
              <a:t>Wegenregister</a:t>
            </a:r>
            <a:r>
              <a:rPr lang="en-GB" sz="2000" dirty="0"/>
              <a:t>)</a:t>
            </a:r>
          </a:p>
          <a:p>
            <a:endParaRPr lang="nl-BE" sz="2000" dirty="0"/>
          </a:p>
          <a:p>
            <a:r>
              <a:rPr lang="nl-BE" sz="2000" dirty="0"/>
              <a:t> Publicatie </a:t>
            </a:r>
            <a:r>
              <a:rPr lang="nl-BE" sz="2000" dirty="0" err="1"/>
              <a:t>Joinup</a:t>
            </a:r>
            <a:endParaRPr lang="nl-BE" sz="2000" dirty="0"/>
          </a:p>
          <a:p>
            <a:pPr indent="0">
              <a:buNone/>
            </a:pPr>
            <a:endParaRPr lang="nl-BE" sz="2000" dirty="0"/>
          </a:p>
          <a:p>
            <a:r>
              <a:rPr lang="nl-BE" sz="2000" dirty="0"/>
              <a:t> </a:t>
            </a:r>
            <a:r>
              <a:rPr lang="nl-BE" sz="2000" i="1" dirty="0"/>
              <a:t>Volgende stap</a:t>
            </a:r>
            <a:r>
              <a:rPr lang="nl-BE" sz="2000" dirty="0"/>
              <a:t>: Validatie door werkgroep en stuurorgaan</a:t>
            </a:r>
          </a:p>
        </p:txBody>
      </p:sp>
      <p:sp>
        <p:nvSpPr>
          <p:cNvPr id="5" name="Down Arrow 4"/>
          <p:cNvSpPr/>
          <p:nvPr/>
        </p:nvSpPr>
        <p:spPr>
          <a:xfrm>
            <a:off x="1023551" y="1554764"/>
            <a:ext cx="607541" cy="4339409"/>
          </a:xfrm>
          <a:prstGeom prst="downArrow">
            <a:avLst/>
          </a:prstGeom>
          <a:solidFill>
            <a:srgbClr val="FFFF00"/>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8</a:t>
            </a:fld>
            <a:endParaRPr lang="nl-BE" sz="1200" b="0" i="0" u="none" strike="noStrike" cap="none">
              <a:solidFill>
                <a:srgbClr val="888888"/>
              </a:solidFill>
              <a:latin typeface="Calibri"/>
              <a:ea typeface="Calibri"/>
              <a:cs typeface="Calibri"/>
              <a:sym typeface="Calibri"/>
            </a:endParaRPr>
          </a:p>
        </p:txBody>
      </p:sp>
      <p:pic>
        <p:nvPicPr>
          <p:cNvPr id="8" name="Picture 6"/>
          <p:cNvPicPr>
            <a:picLocks noChangeAspect="1" noChangeArrowheads="1"/>
          </p:cNvPicPr>
          <p:nvPr/>
        </p:nvPicPr>
        <p:blipFill rotWithShape="1">
          <a:blip r:embed="rId3" cstate="print"/>
          <a:srcRect r="2428" b="2406"/>
          <a:stretch/>
        </p:blipFill>
        <p:spPr bwMode="auto">
          <a:xfrm>
            <a:off x="10631583" y="2594676"/>
            <a:ext cx="1144405" cy="1606864"/>
          </a:xfrm>
          <a:prstGeom prst="rect">
            <a:avLst/>
          </a:prstGeom>
          <a:ln>
            <a:solidFill>
              <a:schemeClr val="tx2">
                <a:lumMod val="90000"/>
              </a:schemeClr>
            </a:solidFill>
          </a:ln>
          <a:effectLst>
            <a:outerShdw blurRad="50800" dist="190500" dir="2700000" algn="tl" rotWithShape="0">
              <a:srgbClr val="000000">
                <a:alpha val="40000"/>
              </a:srgbClr>
            </a:outerShdw>
          </a:effectLst>
        </p:spPr>
      </p:pic>
      <p:pic>
        <p:nvPicPr>
          <p:cNvPr id="9" name="Picture 7"/>
          <p:cNvPicPr>
            <a:picLocks noChangeAspect="1" noChangeArrowheads="1"/>
          </p:cNvPicPr>
          <p:nvPr/>
        </p:nvPicPr>
        <p:blipFill rotWithShape="1">
          <a:blip r:embed="rId4" cstate="print"/>
          <a:srcRect t="930" b="2143"/>
          <a:stretch/>
        </p:blipFill>
        <p:spPr bwMode="auto">
          <a:xfrm>
            <a:off x="8927899" y="2594676"/>
            <a:ext cx="1159360" cy="1584767"/>
          </a:xfrm>
          <a:prstGeom prst="rect">
            <a:avLst/>
          </a:prstGeom>
          <a:ln>
            <a:solidFill>
              <a:schemeClr val="tx2">
                <a:lumMod val="90000"/>
              </a:schemeClr>
            </a:solidFill>
          </a:ln>
          <a:effectLst>
            <a:outerShdw blurRad="50800" dist="190500" dir="2700000" algn="tl" rotWithShape="0">
              <a:srgbClr val="000000">
                <a:alpha val="40000"/>
              </a:srgbClr>
            </a:outerShdw>
          </a:effectLst>
        </p:spPr>
      </p:pic>
    </p:spTree>
    <p:extLst>
      <p:ext uri="{BB962C8B-B14F-4D97-AF65-F5344CB8AC3E}">
        <p14:creationId xmlns:p14="http://schemas.microsoft.com/office/powerpoint/2010/main" val="265050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noFill/>
          <a:ln>
            <a:noFill/>
          </a:ln>
        </p:spPr>
        <p:txBody>
          <a:bodyPr wrap="square" lIns="91425" tIns="91425" rIns="91425" bIns="91425" anchor="ctr" anchorCtr="0"/>
          <a:lstStyle/>
          <a:p>
            <a:r>
              <a:rPr lang="nl-BE" dirty="0"/>
              <a:t>URI-standaard vs. URI-richtlijnen</a:t>
            </a:r>
          </a:p>
        </p:txBody>
      </p:sp>
      <p:pic>
        <p:nvPicPr>
          <p:cNvPr id="4102" name="Picture 6"/>
          <p:cNvPicPr>
            <a:picLocks noChangeAspect="1" noChangeArrowheads="1"/>
          </p:cNvPicPr>
          <p:nvPr/>
        </p:nvPicPr>
        <p:blipFill rotWithShape="1">
          <a:blip r:embed="rId3" cstate="print"/>
          <a:srcRect r="2428" b="2406"/>
          <a:stretch/>
        </p:blipFill>
        <p:spPr bwMode="auto">
          <a:xfrm>
            <a:off x="6269933" y="2232673"/>
            <a:ext cx="2475535" cy="3475910"/>
          </a:xfrm>
          <a:prstGeom prst="rect">
            <a:avLst/>
          </a:prstGeom>
          <a:ln>
            <a:solidFill>
              <a:schemeClr val="tx2">
                <a:lumMod val="90000"/>
              </a:schemeClr>
            </a:solidFill>
          </a:ln>
          <a:effectLst>
            <a:outerShdw blurRad="50800" dist="190500" dir="2700000" algn="tl" rotWithShape="0">
              <a:srgbClr val="000000">
                <a:alpha val="40000"/>
              </a:srgbClr>
            </a:outerShdw>
          </a:effectLst>
        </p:spPr>
      </p:pic>
      <p:pic>
        <p:nvPicPr>
          <p:cNvPr id="4103" name="Picture 7"/>
          <p:cNvPicPr>
            <a:picLocks noChangeAspect="1" noChangeArrowheads="1"/>
          </p:cNvPicPr>
          <p:nvPr/>
        </p:nvPicPr>
        <p:blipFill rotWithShape="1">
          <a:blip r:embed="rId4"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9" name="TextBox 8"/>
          <p:cNvSpPr txBox="1"/>
          <p:nvPr/>
        </p:nvSpPr>
        <p:spPr>
          <a:xfrm>
            <a:off x="3559844" y="2321962"/>
            <a:ext cx="2543460" cy="1754326"/>
          </a:xfrm>
          <a:prstGeom prst="rect">
            <a:avLst/>
          </a:prstGeom>
          <a:noFill/>
        </p:spPr>
        <p:txBody>
          <a:bodyPr wrap="square" rtlCol="0">
            <a:spAutoFit/>
          </a:bodyPr>
          <a:lstStyle/>
          <a:p>
            <a:pPr marL="285750" indent="-285750">
              <a:buFont typeface="Arial" panose="020B0604020202020204" pitchFamily="34" charset="0"/>
              <a:buChar char="•"/>
            </a:pPr>
            <a:r>
              <a:rPr lang="nl-BE" sz="1800" dirty="0"/>
              <a:t>Effectieve standaard</a:t>
            </a:r>
          </a:p>
          <a:p>
            <a:pPr marL="285750" indent="-285750">
              <a:buFont typeface="Arial" panose="020B0604020202020204" pitchFamily="34" charset="0"/>
              <a:buChar char="•"/>
            </a:pPr>
            <a:endParaRPr lang="nl-BE" sz="1800" dirty="0"/>
          </a:p>
          <a:p>
            <a:pPr marL="285750" indent="-285750">
              <a:buFont typeface="Arial" panose="020B0604020202020204" pitchFamily="34" charset="0"/>
              <a:buChar char="•"/>
            </a:pPr>
            <a:r>
              <a:rPr lang="nl-BE" sz="1800" dirty="0"/>
              <a:t>Toe te passen door iedereen</a:t>
            </a:r>
          </a:p>
          <a:p>
            <a:pPr marL="285750" indent="-285750">
              <a:buFont typeface="Arial" panose="020B0604020202020204" pitchFamily="34" charset="0"/>
              <a:buChar char="•"/>
            </a:pPr>
            <a:endParaRPr lang="nl-BE" sz="1800" dirty="0"/>
          </a:p>
        </p:txBody>
      </p:sp>
      <p:sp>
        <p:nvSpPr>
          <p:cNvPr id="16" name="TextBox 15"/>
          <p:cNvSpPr txBox="1"/>
          <p:nvPr/>
        </p:nvSpPr>
        <p:spPr>
          <a:xfrm>
            <a:off x="8912096" y="2232673"/>
            <a:ext cx="2826823" cy="3416320"/>
          </a:xfrm>
          <a:prstGeom prst="rect">
            <a:avLst/>
          </a:prstGeom>
          <a:noFill/>
        </p:spPr>
        <p:txBody>
          <a:bodyPr wrap="square" rtlCol="0">
            <a:spAutoFit/>
          </a:bodyPr>
          <a:lstStyle/>
          <a:p>
            <a:pPr marL="285750" indent="-285750">
              <a:buFont typeface="Arial" panose="020B0604020202020204" pitchFamily="34" charset="0"/>
              <a:buChar char="•"/>
            </a:pPr>
            <a:r>
              <a:rPr lang="nl-BE" sz="1800" dirty="0"/>
              <a:t>Geen standaard op zichzelf</a:t>
            </a:r>
          </a:p>
          <a:p>
            <a:pPr marL="285750" indent="-285750">
              <a:buFont typeface="Arial" panose="020B0604020202020204" pitchFamily="34" charset="0"/>
              <a:buChar char="•"/>
            </a:pPr>
            <a:endParaRPr lang="nl-BE" sz="1800" dirty="0"/>
          </a:p>
          <a:p>
            <a:pPr marL="285750" indent="-285750">
              <a:buFont typeface="Arial" panose="020B0604020202020204" pitchFamily="34" charset="0"/>
              <a:buChar char="•"/>
            </a:pPr>
            <a:r>
              <a:rPr lang="nl-BE" sz="1800" dirty="0"/>
              <a:t>Voorbeeld van een toepassing van de URI standaard op het domein van data.vlaanderen.be</a:t>
            </a:r>
          </a:p>
          <a:p>
            <a:pPr marL="285750" indent="-285750">
              <a:buFont typeface="Arial" panose="020B0604020202020204" pitchFamily="34" charset="0"/>
              <a:buChar char="•"/>
            </a:pPr>
            <a:endParaRPr lang="nl-BE" sz="1800" dirty="0"/>
          </a:p>
          <a:p>
            <a:pPr marL="285750" indent="-285750">
              <a:buFont typeface="Arial" panose="020B0604020202020204" pitchFamily="34" charset="0"/>
              <a:buChar char="•"/>
            </a:pPr>
            <a:r>
              <a:rPr lang="nl-BE" sz="1800" dirty="0"/>
              <a:t>Referentie-implementatie</a:t>
            </a:r>
          </a:p>
          <a:p>
            <a:pPr marL="285750" indent="-285750">
              <a:buFont typeface="Arial" panose="020B0604020202020204" pitchFamily="34" charset="0"/>
              <a:buChar char="•"/>
            </a:pPr>
            <a:endParaRPr lang="nl-BE" sz="1800" dirty="0"/>
          </a:p>
        </p:txBody>
      </p:sp>
      <p:sp>
        <p:nvSpPr>
          <p:cNvPr id="18" name="Rectangle 17"/>
          <p:cNvSpPr/>
          <p:nvPr/>
        </p:nvSpPr>
        <p:spPr>
          <a:xfrm>
            <a:off x="838200" y="5833437"/>
            <a:ext cx="4277497" cy="900246"/>
          </a:xfrm>
          <a:prstGeom prst="rect">
            <a:avLst/>
          </a:prstGeom>
        </p:spPr>
        <p:txBody>
          <a:bodyPr wrap="square">
            <a:spAutoFit/>
          </a:bodyPr>
          <a:lstStyle/>
          <a:p>
            <a:r>
              <a:rPr lang="nl-BE" sz="1050" i="1" dirty="0"/>
              <a:t>Gepubliceerd op website AIV: </a:t>
            </a:r>
            <a:r>
              <a:rPr lang="nl-BE" sz="1050" i="1" dirty="0">
                <a:hlinkClick r:id="rId5"/>
              </a:rPr>
              <a:t>http://data.vlaanderen.be/cms/VlaamseURI-StandaardVoorData_V1.0.pdf</a:t>
            </a:r>
            <a:endParaRPr lang="nl-BE" sz="1050" i="1" dirty="0"/>
          </a:p>
          <a:p>
            <a:r>
              <a:rPr lang="nl-BE" sz="1050" i="1" dirty="0"/>
              <a:t>Gepubliceerd op </a:t>
            </a:r>
            <a:r>
              <a:rPr lang="nl-BE" sz="1050" i="1" dirty="0" err="1"/>
              <a:t>Joinup</a:t>
            </a:r>
            <a:r>
              <a:rPr lang="nl-BE" sz="1050" i="1" dirty="0"/>
              <a:t>: </a:t>
            </a:r>
            <a:r>
              <a:rPr lang="nl-BE" sz="1050" i="1" dirty="0">
                <a:hlinkClick r:id="rId6"/>
              </a:rPr>
              <a:t>https://joinup.ec.europa.eu/document/uri-standard-guidelines-flemish-government</a:t>
            </a:r>
            <a:endParaRPr lang="nl-BE" sz="1050" i="1" dirty="0"/>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9</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9821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theme/theme1.xml><?xml version="1.0" encoding="utf-8"?>
<a:theme xmlns:a="http://schemas.openxmlformats.org/drawingml/2006/main" name="Kantoorthema">
  <a:themeElements>
    <a:clrScheme name="Kanto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Kantoorthema">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BB6AF17C-7ABF-4120-AF7B-15569C0D293D}" vid="{0334A496-99CE-4B4F-BDDD-03B180768685}"/>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6103</TotalTime>
  <Words>1458</Words>
  <Application>Microsoft Office PowerPoint</Application>
  <PresentationFormat>Widescreen</PresentationFormat>
  <Paragraphs>275</Paragraphs>
  <Slides>26</Slides>
  <Notes>19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FlandersArtSans-Bold</vt:lpstr>
      <vt:lpstr>Lucida Console</vt:lpstr>
      <vt:lpstr>Helvetica Neue</vt:lpstr>
      <vt:lpstr>Arial</vt:lpstr>
      <vt:lpstr>Rockwell</vt:lpstr>
      <vt:lpstr>FlandersArtSans-Medium</vt:lpstr>
      <vt:lpstr>Courier MonoThai</vt:lpstr>
      <vt:lpstr>Wingdings</vt:lpstr>
      <vt:lpstr>FlandersArtSerif-Bold</vt:lpstr>
      <vt:lpstr>FlandersArtSans-Regular</vt:lpstr>
      <vt:lpstr>Calibri</vt:lpstr>
      <vt:lpstr>FlandersArtSans-Light</vt:lpstr>
      <vt:lpstr>Kantoorthema</vt:lpstr>
      <vt:lpstr>1_Kantoorthema</vt:lpstr>
      <vt:lpstr>URI-standaard  </vt:lpstr>
      <vt:lpstr>Praktische afspraken</vt:lpstr>
      <vt:lpstr>PowerPoint Presentation</vt:lpstr>
      <vt:lpstr>PowerPoint Presentation</vt:lpstr>
      <vt:lpstr>PowerPoint Presentation</vt:lpstr>
      <vt:lpstr>PowerPoint Presentation</vt:lpstr>
      <vt:lpstr>PowerPoint Presentation</vt:lpstr>
      <vt:lpstr>Historiek</vt:lpstr>
      <vt:lpstr>URI-standaard vs. URI-richtlijnen</vt:lpstr>
      <vt:lpstr>Vlaamse URI-standaard voor data</vt:lpstr>
      <vt:lpstr>Vlaamse URI-standaard voor data 10 Rules for URI-Persistence</vt:lpstr>
      <vt:lpstr>Vlaamse URI-standaard voor data</vt:lpstr>
      <vt:lpstr>Vlaamse URI-standaard voor data</vt:lpstr>
      <vt:lpstr>Vlaamse URI-standaard voor data Regels</vt:lpstr>
      <vt:lpstr>Vlaamse URI-standaard voor data Regels</vt:lpstr>
      <vt:lpstr>Vlaamse URI-standaard voor data Regels</vt:lpstr>
      <vt:lpstr>Vlaamse URI-standaard voor data Regels</vt:lpstr>
      <vt:lpstr>Vlaamse URI-standaard voor data Regels</vt:lpstr>
      <vt:lpstr>Vlaamse URI-standaard voor data Regels</vt:lpstr>
      <vt:lpstr>Vlaamse URI-standaard voor data Regels</vt:lpstr>
      <vt:lpstr>Vlaamse URI-standaard voor data Regels</vt:lpstr>
      <vt:lpstr>PowerPoint Presentation</vt:lpstr>
      <vt:lpstr>PowerPoint Presentation</vt:lpstr>
      <vt:lpstr>PowerPoint Presentation</vt:lpstr>
      <vt:lpstr>Vervolgstappen </vt:lpstr>
      <vt:lpstr>Vraag en antwoord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STANDAARDEN  VOOR LINKENDE ORGANISATIES  Aan de slag met semantische standaarden DCAT-AP validator voor Vlaamse open data  Raf Buyle, Michiel De Keyzer, Jens Scheerlinck, Bert Van Nuffelen, Mathias De Schrijver</dc:title>
  <dc:creator>De Schrijver, Mathias</dc:creator>
  <cp:lastModifiedBy>Jens Scheerlinck</cp:lastModifiedBy>
  <cp:revision>74</cp:revision>
  <dcterms:modified xsi:type="dcterms:W3CDTF">2018-03-16T15:37:42Z</dcterms:modified>
</cp:coreProperties>
</file>